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6" r:id="rId2"/>
    <p:sldMasterId id="2147483700" r:id="rId3"/>
  </p:sldMasterIdLst>
  <p:notesMasterIdLst>
    <p:notesMasterId r:id="rId36"/>
  </p:notesMasterIdLst>
  <p:sldIdLst>
    <p:sldId id="256" r:id="rId4"/>
    <p:sldId id="346" r:id="rId5"/>
    <p:sldId id="350" r:id="rId6"/>
    <p:sldId id="351" r:id="rId7"/>
    <p:sldId id="342" r:id="rId8"/>
    <p:sldId id="343" r:id="rId9"/>
    <p:sldId id="283" r:id="rId10"/>
    <p:sldId id="286" r:id="rId11"/>
    <p:sldId id="333" r:id="rId12"/>
    <p:sldId id="335" r:id="rId13"/>
    <p:sldId id="336" r:id="rId14"/>
    <p:sldId id="337" r:id="rId15"/>
    <p:sldId id="338" r:id="rId16"/>
    <p:sldId id="339" r:id="rId17"/>
    <p:sldId id="340" r:id="rId18"/>
    <p:sldId id="341" r:id="rId19"/>
    <p:sldId id="319" r:id="rId20"/>
    <p:sldId id="316" r:id="rId21"/>
    <p:sldId id="321" r:id="rId22"/>
    <p:sldId id="320" r:id="rId23"/>
    <p:sldId id="322" r:id="rId24"/>
    <p:sldId id="325" r:id="rId25"/>
    <p:sldId id="326" r:id="rId26"/>
    <p:sldId id="344" r:id="rId27"/>
    <p:sldId id="345" r:id="rId28"/>
    <p:sldId id="349" r:id="rId29"/>
    <p:sldId id="328" r:id="rId30"/>
    <p:sldId id="329" r:id="rId31"/>
    <p:sldId id="330" r:id="rId32"/>
    <p:sldId id="331" r:id="rId33"/>
    <p:sldId id="334" r:id="rId34"/>
    <p:sldId id="292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elaide Cupido" initials="A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9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A08142-5323-442E-B7F8-F7E864FEAB21}" type="datetimeFigureOut">
              <a:rPr lang="en-ZA" smtClean="0"/>
              <a:pPr/>
              <a:t>2013/05/15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ACC61-51AC-4719-A4D6-A1282C196F17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894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9EA4F0-C6D3-4E31-9478-AB4CC4BE13B9}" type="datetime1">
              <a:rPr lang="en-ZA" smtClean="0"/>
              <a:pPr/>
              <a:t>2013/05/15</a:t>
            </a:fld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9808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79884E-2181-4E4A-AC31-860BBDEF6440}" type="datetime1">
              <a:rPr lang="en-ZA" smtClean="0"/>
              <a:pPr/>
              <a:t>2013/05/15</a:t>
            </a:fld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1661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C78554-7F58-43A6-8B24-9E65EF2D9067}" type="datetime1">
              <a:rPr lang="en-ZA" smtClean="0"/>
              <a:pPr/>
              <a:t>2013/05/15</a:t>
            </a:fld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88129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11D3D5-30CC-40A9-93D2-D1832A3FA5BE}" type="datetime1">
              <a:rPr lang="en-ZA" smtClean="0"/>
              <a:pPr/>
              <a:t>2013/05/15</a:t>
            </a:fld>
            <a:endParaRPr lang="en-Z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89388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7188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A46E3-A846-44D2-9527-46BE5ABE06DC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387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FAF776-9FF3-4777-877B-39E9F7BC51CF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543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B21705-A1F1-4797-9920-1F027950248D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335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1C946C-A7C7-44CE-9552-8A31E931AE28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540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F2CDEA-8A17-49CC-A261-2ED53F6C13B6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55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5CEC0B-5CF2-46C5-A3A1-27CFC150DB42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645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A80D62-B1B8-4635-AF20-2C34A24F2A60}" type="datetime1">
              <a:rPr lang="en-ZA" smtClean="0"/>
              <a:pPr/>
              <a:t>2013/05/15</a:t>
            </a:fld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09049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D7A1A5-B5B6-4F31-ACB0-1E9DAFF048B1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1346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9DFB98-92F1-443C-8E3F-68C709F1FF80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0358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35B043-5802-4429-B6D7-A51BF50782D0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7074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2EE32B-D6C0-40A8-8095-30513F92556A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7004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29F0E3-E10A-4542-9332-7CE94AD8AA2A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7548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5A6B30-4C37-4CE3-8078-0A24189706C6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4124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99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4C429B-F935-4C4E-9265-537542153B9E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7543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BE5B2B-5A77-4F4A-8912-666ACE34B33E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8995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D8D28-C512-448B-912A-3C39D80A8DC1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48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7CB23-8F91-46A6-988B-972A33FCCB1D}" type="datetime1">
              <a:rPr lang="en-ZA" smtClean="0"/>
              <a:pPr/>
              <a:t>2013/05/15</a:t>
            </a:fld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426279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A97A0-AAE7-464E-A232-C3A10CD12521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4255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FA4976-A998-43A7-801E-79F349A601A4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1322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D0B5A1-E896-4E33-8073-4AA960E8790D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333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F105B6-8616-4295-9062-D6BF73B8F883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8862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A87D32-D52B-43E2-9A6F-06065DA4CC44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51620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E6EBA8-F7CA-4102-A86D-4168164A6A9E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2610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F3EEA8-E54E-4AE5-9F3F-8D01CDE240BC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5059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E29D76-69AD-4D13-97AC-E67A4C3D6E93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1133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D4970B-DFFC-47F1-BACA-BB9BB754F0B7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25253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989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E65AB7-B086-45DB-A2B1-604FD01C02D2}" type="datetime1">
              <a:rPr lang="en-ZA" smtClean="0"/>
              <a:pPr/>
              <a:t>2013/05/15</a:t>
            </a:fld>
            <a:endParaRPr lang="en-Z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3666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458CC-28BE-4F42-A276-19216B02138B}" type="datetime1">
              <a:rPr lang="en-ZA" smtClean="0"/>
              <a:pPr/>
              <a:t>2013/05/15</a:t>
            </a:fld>
            <a:endParaRPr lang="en-Z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77195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82374-7F79-4457-94CB-BFC4977B2C42}" type="datetime1">
              <a:rPr lang="en-ZA" smtClean="0"/>
              <a:pPr/>
              <a:t>2013/05/15</a:t>
            </a:fld>
            <a:endParaRPr lang="en-Z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1680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DF6C8B-E40C-461C-A126-55D2E4CE8154}" type="datetime1">
              <a:rPr lang="en-ZA" smtClean="0"/>
              <a:pPr/>
              <a:t>2013/05/15</a:t>
            </a:fld>
            <a:endParaRPr lang="en-Z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0364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685B5A-BAB1-4F96-90BE-DC9A40F6A451}" type="datetime1">
              <a:rPr lang="en-ZA" smtClean="0"/>
              <a:pPr/>
              <a:t>2013/05/15</a:t>
            </a:fld>
            <a:endParaRPr lang="en-Z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56083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FA4E14-B6DF-4D0C-8899-C650277E2F2D}" type="datetime1">
              <a:rPr lang="en-ZA" smtClean="0"/>
              <a:pPr/>
              <a:t>2013/05/15</a:t>
            </a:fld>
            <a:endParaRPr lang="en-Z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F7A9F-7119-48DE-97F1-9B8003F793FE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2183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8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23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fld id="{28BCE2B6-126B-4E36-A05A-530EA301E0F3}" type="datetime1">
              <a:rPr lang="en-ZA" smtClean="0"/>
              <a:pPr/>
              <a:t>2013/05/15</a:t>
            </a:fld>
            <a:endParaRPr lang="en-ZA"/>
          </a:p>
        </p:txBody>
      </p:sp>
      <p:sp>
        <p:nvSpPr>
          <p:cNvPr id="523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endParaRPr lang="en-ZA"/>
          </a:p>
        </p:txBody>
      </p:sp>
      <p:sp>
        <p:nvSpPr>
          <p:cNvPr id="523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fld id="{FEFF7A9F-7119-48DE-97F1-9B8003F793FE}" type="slidenum">
              <a:rPr lang="en-ZA" smtClean="0"/>
              <a:pPr/>
              <a:t>‹#›</a:t>
            </a:fld>
            <a:endParaRPr lang="en-ZA"/>
          </a:p>
        </p:txBody>
      </p:sp>
      <p:pic>
        <p:nvPicPr>
          <p:cNvPr id="1031" name="Picture 7" descr="water  forestry3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1538"/>
            <a:ext cx="16764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DWA Slide Background (2)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MS PGothic" pitchFamily="34" charset="-128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23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fld id="{3A3929BF-7299-45F5-98A5-C65CF67F6721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523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523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  <p:pic>
        <p:nvPicPr>
          <p:cNvPr id="1031" name="Picture 7" descr="water  forestry3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1538"/>
            <a:ext cx="16764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DWA Slide Background (2)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6029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MS PGothic" pitchFamily="34" charset="-128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23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fld id="{9384D1DA-F19A-4D25-AA7B-C55A6769AC1D}" type="datetime1">
              <a:rPr lang="en-ZA" smtClean="0">
                <a:solidFill>
                  <a:srgbClr val="000000"/>
                </a:solidFill>
              </a:rPr>
              <a:pPr/>
              <a:t>2013/05/15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523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endParaRPr lang="en-ZA">
              <a:solidFill>
                <a:srgbClr val="000000"/>
              </a:solidFill>
            </a:endParaRPr>
          </a:p>
        </p:txBody>
      </p:sp>
      <p:sp>
        <p:nvSpPr>
          <p:cNvPr id="523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‹#›</a:t>
            </a:fld>
            <a:endParaRPr lang="en-ZA">
              <a:solidFill>
                <a:srgbClr val="000000"/>
              </a:solidFill>
            </a:endParaRPr>
          </a:p>
        </p:txBody>
      </p:sp>
      <p:pic>
        <p:nvPicPr>
          <p:cNvPr id="1031" name="Picture 7" descr="water  forestry3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1538"/>
            <a:ext cx="16764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DWA Slide Background (2)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5536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MS PGothic" pitchFamily="34" charset="-128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33.xml"/><Relationship Id="rId1" Type="http://schemas.openxmlformats.org/officeDocument/2006/relationships/themeOverride" Target="../theme/themeOverr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Economic Regulator: Options and Models Report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Recommendations</a:t>
            </a:r>
          </a:p>
          <a:p>
            <a:r>
              <a:rPr lang="en-ZA" dirty="0" smtClean="0"/>
              <a:t>15</a:t>
            </a:r>
            <a:r>
              <a:rPr lang="en-ZA" dirty="0" smtClean="0"/>
              <a:t> </a:t>
            </a:r>
            <a:r>
              <a:rPr lang="en-ZA" dirty="0" smtClean="0"/>
              <a:t>May 2013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/>
              <a:pPr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942581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47192"/>
          </a:xfrm>
        </p:spPr>
        <p:txBody>
          <a:bodyPr/>
          <a:lstStyle/>
          <a:p>
            <a:r>
              <a:rPr lang="en-ZA" dirty="0" smtClean="0"/>
              <a:t>Functions (cont.)</a:t>
            </a:r>
            <a:endParaRPr lang="en-Z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252019"/>
              </p:ext>
            </p:extLst>
          </p:nvPr>
        </p:nvGraphicFramePr>
        <p:xfrm>
          <a:off x="539552" y="1628800"/>
          <a:ext cx="7920881" cy="4192524"/>
        </p:xfrm>
        <a:graphic>
          <a:graphicData uri="http://schemas.openxmlformats.org/drawingml/2006/table">
            <a:tbl>
              <a:tblPr firstRow="1" firstCol="1" bandRow="1"/>
              <a:tblGrid>
                <a:gridCol w="2152197"/>
                <a:gridCol w="2152197"/>
                <a:gridCol w="1865237"/>
                <a:gridCol w="1751250"/>
              </a:tblGrid>
              <a:tr h="3792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scope</a:t>
                      </a:r>
                      <a:endParaRPr lang="en-ZA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Functions</a:t>
                      </a:r>
                      <a:endParaRPr lang="en-ZA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Objectives</a:t>
                      </a:r>
                      <a:endParaRPr lang="en-ZA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inter-dependencies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259"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Water resource development charge  – DWA</a:t>
                      </a: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 </a:t>
                      </a:r>
                      <a:r>
                        <a:rPr lang="en-ZA" sz="14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/TCTA</a:t>
                      </a:r>
                      <a:endParaRPr lang="en-Z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Set rules for raw water development charge determination.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Approve water development charges.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Ensure reasonable charges.</a:t>
                      </a:r>
                      <a:endParaRPr lang="en-Z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48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Sustainability of institutions.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48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Consumer/user protection.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Environmental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48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Strategic asset management.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Technical/standards/safety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5407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Determine charges for raw water quality treatment infrastructure/processes.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Financial sustainability.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Raw water quality.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Consumer/user protection.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Environmental/ Technical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222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Dispute resolution/ Regulatory review re charges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Deal with disputes/appeals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Contractual/legal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/>
              <a:pPr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88684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59160"/>
          </a:xfrm>
        </p:spPr>
        <p:txBody>
          <a:bodyPr/>
          <a:lstStyle/>
          <a:p>
            <a:r>
              <a:rPr lang="en-ZA" dirty="0" smtClean="0"/>
              <a:t>Functions (cont.)</a:t>
            </a:r>
            <a:endParaRPr lang="en-Z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581121"/>
              </p:ext>
            </p:extLst>
          </p:nvPr>
        </p:nvGraphicFramePr>
        <p:xfrm>
          <a:off x="539550" y="1484785"/>
          <a:ext cx="7920881" cy="4308656"/>
        </p:xfrm>
        <a:graphic>
          <a:graphicData uri="http://schemas.openxmlformats.org/drawingml/2006/table">
            <a:tbl>
              <a:tblPr firstRow="1" firstCol="1" bandRow="1"/>
              <a:tblGrid>
                <a:gridCol w="2152197"/>
                <a:gridCol w="2152197"/>
                <a:gridCol w="1865237"/>
                <a:gridCol w="1751250"/>
              </a:tblGrid>
              <a:tr h="6001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scope</a:t>
                      </a:r>
                      <a:endParaRPr lang="en-ZA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Functions</a:t>
                      </a:r>
                      <a:endParaRPr lang="en-ZA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Objectives</a:t>
                      </a:r>
                      <a:endParaRPr lang="en-ZA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inter-dependencies</a:t>
                      </a: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255"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Other water charges (e.g. future AMD entities/tertiary treatment)</a:t>
                      </a:r>
                      <a:endParaRPr lang="en-Z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Set rules for sale of water between entities. </a:t>
                      </a:r>
                      <a:endParaRPr lang="en-Z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Approve such water charges/tariff.</a:t>
                      </a:r>
                      <a:endParaRPr lang="en-Z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Ensure reasonable charges.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298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Sustainability of institutions.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298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Consumer/user protection.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Environmental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298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Strategic asset management.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Technical/standards/safety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046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Determine charges/tariffs for sale of treated water.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Raw water quality.</a:t>
                      </a:r>
                      <a:endParaRPr lang="en-Z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Consumer/user protection.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Environmental/ Technical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29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Dispute resolution/ Regulatory review re charges/tariffs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Deal with disputes/appeals.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Contractual/legal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/>
              <a:pPr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18728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8915919"/>
              </p:ext>
            </p:extLst>
          </p:nvPr>
        </p:nvGraphicFramePr>
        <p:xfrm>
          <a:off x="467544" y="404664"/>
          <a:ext cx="8496944" cy="5711106"/>
        </p:xfrm>
        <a:graphic>
          <a:graphicData uri="http://schemas.openxmlformats.org/drawingml/2006/table">
            <a:tbl>
              <a:tblPr firstRow="1" firstCol="1" bandRow="1"/>
              <a:tblGrid>
                <a:gridCol w="2098951"/>
                <a:gridCol w="2386983"/>
                <a:gridCol w="2068716"/>
                <a:gridCol w="1942294"/>
              </a:tblGrid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scope</a:t>
                      </a:r>
                      <a:endParaRPr lang="en-ZA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Functions</a:t>
                      </a:r>
                      <a:endParaRPr lang="en-ZA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Objectives</a:t>
                      </a:r>
                      <a:endParaRPr lang="en-ZA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inter-dependencies</a:t>
                      </a: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845">
                <a:tc row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Bulk water tariffs and  service standards</a:t>
                      </a:r>
                      <a:endParaRPr lang="en-ZA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r>
                        <a:rPr lang="en-ZA" sz="1050" kern="120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Calibri"/>
                          <a:cs typeface="FuturaBT-Bold"/>
                        </a:rPr>
                        <a:t> </a:t>
                      </a:r>
                      <a:endParaRPr lang="en-ZA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588" marR="3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Set rules for determination of bulk potable water tariffs.</a:t>
                      </a:r>
                      <a:endParaRPr lang="en-ZA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Approve bulk potable water tariffs. Recommended bulk potable water tariffs where a municipality  supplies other entities.</a:t>
                      </a:r>
                      <a:endParaRPr lang="en-ZA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Ensure reasonable charges for bulk potable water customers.</a:t>
                      </a:r>
                      <a:endParaRPr lang="en-ZA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Sustainable institutions.</a:t>
                      </a:r>
                      <a:endParaRPr lang="en-ZA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405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Monitor cost implications of compliance with drinking water quality standards.</a:t>
                      </a:r>
                      <a:endParaRPr lang="en-Z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Cost of compliance with service standards (SANS 241).</a:t>
                      </a:r>
                      <a:endParaRPr lang="en-ZA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Sustainable institutions.</a:t>
                      </a:r>
                      <a:endParaRPr lang="en-Z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Customer protection.</a:t>
                      </a:r>
                      <a:endParaRPr lang="en-Z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Health</a:t>
                      </a:r>
                      <a:endParaRPr lang="en-Z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12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Set rules for determination of bulk raw water tariffs.</a:t>
                      </a:r>
                      <a:endParaRPr lang="en-ZA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ZA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Approve bulk raw water tariffs .</a:t>
                      </a:r>
                      <a:endParaRPr lang="en-Z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Recommend bulk raw water tariffs where a municipality has own supply/supplies other entities. </a:t>
                      </a:r>
                      <a:endParaRPr lang="en-Z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Calibri"/>
                          <a:cs typeface="FuturaBT-Bold"/>
                        </a:rPr>
                        <a:t> </a:t>
                      </a:r>
                      <a:endParaRPr lang="en-Z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Ensure reasonable charge for bulk  raw water customers.</a:t>
                      </a:r>
                      <a:endParaRPr lang="en-Z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4915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Sustainability of institutions.</a:t>
                      </a:r>
                      <a:endParaRPr lang="en-Z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113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Monitor cost implications of compliance with bulk raw water quality standards.</a:t>
                      </a:r>
                      <a:endParaRPr lang="en-Z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8" marR="3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Costs of compliance with aw water quality service standards.</a:t>
                      </a:r>
                      <a:endParaRPr lang="en-ZA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Sustainable institutions.</a:t>
                      </a:r>
                      <a:endParaRPr lang="en-Z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Customer /user protection.</a:t>
                      </a:r>
                      <a:endParaRPr lang="en-Z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Environmental/ Technical</a:t>
                      </a:r>
                      <a:endParaRPr lang="en-Z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60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Assess  reliability of supply (strategic asset management).</a:t>
                      </a:r>
                      <a:endParaRPr lang="en-Z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8" marR="3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Specifying asset</a:t>
                      </a:r>
                      <a:endParaRPr lang="en-ZA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Conditions.</a:t>
                      </a:r>
                      <a:endParaRPr lang="en-ZA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Norms and standards complied with.</a:t>
                      </a:r>
                      <a:endParaRPr lang="en-Z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Technical/ social</a:t>
                      </a:r>
                      <a:endParaRPr lang="en-Z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16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Customer/consumer protection. </a:t>
                      </a:r>
                      <a:endParaRPr lang="en-Z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Norms and standards complied with.</a:t>
                      </a:r>
                      <a:endParaRPr lang="en-Z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832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Monitor efficiency and serviceability of supply</a:t>
                      </a:r>
                      <a:endParaRPr lang="en-Z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Specifying efficiency and performance targets. </a:t>
                      </a:r>
                      <a:endParaRPr lang="en-Z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Benchmarking.</a:t>
                      </a:r>
                      <a:endParaRPr lang="en-Z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5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Technical / social</a:t>
                      </a:r>
                      <a:endParaRPr lang="en-Z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/>
              <a:pPr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28113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3555406"/>
              </p:ext>
            </p:extLst>
          </p:nvPr>
        </p:nvGraphicFramePr>
        <p:xfrm>
          <a:off x="899592" y="116632"/>
          <a:ext cx="7560841" cy="6768752"/>
        </p:xfrm>
        <a:graphic>
          <a:graphicData uri="http://schemas.openxmlformats.org/drawingml/2006/table">
            <a:tbl>
              <a:tblPr firstRow="1" firstCol="1" bandRow="1"/>
              <a:tblGrid>
                <a:gridCol w="2054370"/>
                <a:gridCol w="2054370"/>
                <a:gridCol w="1780453"/>
                <a:gridCol w="1671648"/>
              </a:tblGrid>
              <a:tr h="5163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scope</a:t>
                      </a:r>
                      <a:endParaRPr lang="en-ZA" sz="1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Functions</a:t>
                      </a:r>
                      <a:endParaRPr lang="en-ZA" sz="1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Objectives</a:t>
                      </a:r>
                      <a:endParaRPr lang="en-ZA" sz="1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inter-dependencies</a:t>
                      </a: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7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ZA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08" marR="5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Dispute resolution/ regulatory review.</a:t>
                      </a:r>
                      <a:endParaRPr lang="en-ZA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ZA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08" marR="539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Deal with disputes/appeals. </a:t>
                      </a:r>
                      <a:endParaRPr lang="en-ZA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08" marR="539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Contractual/legal </a:t>
                      </a:r>
                      <a:endParaRPr lang="en-ZA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08" marR="539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933">
                <a:tc row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Retail water tariffs and  service standards</a:t>
                      </a:r>
                      <a:endParaRPr lang="en-ZA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08" marR="5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Set rules for determination of retail water tariffs.</a:t>
                      </a:r>
                      <a:endParaRPr lang="en-ZA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ZA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Assess compliance with retail tariff determination rules and make recommendations.</a:t>
                      </a:r>
                      <a:endParaRPr lang="en-ZA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08" marR="539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Ensure reasonable charges for retail water to customers.</a:t>
                      </a:r>
                      <a:endParaRPr lang="en-ZA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08" marR="539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08" marR="539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524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Sustainability of institutions.</a:t>
                      </a:r>
                      <a:endParaRPr lang="en-ZA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Norms and standards complied with.</a:t>
                      </a:r>
                      <a:endParaRPr lang="en-ZA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08" marR="539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08" marR="539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9135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Monitor costs for compliance with drinking water quality standards.</a:t>
                      </a:r>
                      <a:endParaRPr lang="en-Z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08" marR="5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Costs of compliance with water quality service standards</a:t>
                      </a:r>
                      <a:endParaRPr lang="en-ZA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 </a:t>
                      </a: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(SANS 241).</a:t>
                      </a:r>
                      <a:endParaRPr lang="en-ZA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Consumer protection.</a:t>
                      </a:r>
                      <a:endParaRPr lang="en-Z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08" marR="539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Health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08" marR="539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Monitor reliability of supply (strategic asset management).</a:t>
                      </a:r>
                      <a:endParaRPr lang="en-Z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08" marR="5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Specifying asset</a:t>
                      </a:r>
                      <a:endParaRPr lang="en-ZA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Conditions.</a:t>
                      </a:r>
                      <a:endParaRPr lang="en-ZA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Norms and standards complied with.</a:t>
                      </a:r>
                      <a:endParaRPr lang="en-Z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08" marR="539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Technical/social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08" marR="539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107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Customer protection. 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08" marR="5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Norms and standards complied with.</a:t>
                      </a:r>
                      <a:endParaRPr lang="en-Z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08" marR="539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08" marR="539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021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Monitor efficiency and serviceability of supply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08" marR="5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Specifying efficiency and or performance targets.</a:t>
                      </a:r>
                      <a:endParaRPr lang="en-Z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Benchmarking.</a:t>
                      </a:r>
                      <a:endParaRPr lang="en-Z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08" marR="539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Technical/social</a:t>
                      </a:r>
                      <a:endParaRPr lang="en-Z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08" marR="539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Service coverage.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08" marR="539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Service coverage targets met.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08" marR="539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Social</a:t>
                      </a:r>
                      <a:endParaRPr lang="en-Z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08" marR="539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Dispute resolution/regulatory review.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08" marR="539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Deal with disputes/appeals.</a:t>
                      </a:r>
                      <a:endParaRPr lang="en-ZA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08" marR="539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Contractual/legal</a:t>
                      </a:r>
                      <a:endParaRPr lang="en-Z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08" marR="539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/>
              <a:pPr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02523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249887"/>
              </p:ext>
            </p:extLst>
          </p:nvPr>
        </p:nvGraphicFramePr>
        <p:xfrm>
          <a:off x="683568" y="1268760"/>
          <a:ext cx="7560841" cy="4352544"/>
        </p:xfrm>
        <a:graphic>
          <a:graphicData uri="http://schemas.openxmlformats.org/drawingml/2006/table">
            <a:tbl>
              <a:tblPr firstRow="1" firstCol="1" bandRow="1"/>
              <a:tblGrid>
                <a:gridCol w="2054370"/>
                <a:gridCol w="2054370"/>
                <a:gridCol w="1780453"/>
                <a:gridCol w="1671648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2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scope</a:t>
                      </a:r>
                      <a:endParaRPr lang="en-ZA" sz="12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2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Functions</a:t>
                      </a:r>
                      <a:endParaRPr lang="en-ZA" sz="12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2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Objectives</a:t>
                      </a:r>
                      <a:endParaRPr lang="en-ZA" sz="12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2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inter-dependencies</a:t>
                      </a: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ZA" sz="12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Sanitation Charges and service standards.</a:t>
                      </a:r>
                      <a:endParaRPr lang="en-ZA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Set rules for determination of sanitation charges (tariffs).</a:t>
                      </a:r>
                      <a:endParaRPr lang="en-ZA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Assess compliance with sanitation  charges  (tariffs) determination rules and make recommendations.</a:t>
                      </a:r>
                      <a:endParaRPr lang="en-ZA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Ensure reasonable charge for sanitation services to customers.</a:t>
                      </a:r>
                      <a:endParaRPr lang="en-ZA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Sustainability of institutions.</a:t>
                      </a:r>
                      <a:endParaRPr lang="en-Z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Monitor reliability of service (strategic asset management).</a:t>
                      </a:r>
                      <a:endParaRPr lang="en-ZA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Specifying asset</a:t>
                      </a:r>
                      <a:endParaRPr lang="en-ZA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Conditions.</a:t>
                      </a:r>
                      <a:endParaRPr lang="en-ZA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Norms and standards complied with.</a:t>
                      </a:r>
                      <a:endParaRPr lang="en-Z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Technical/social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Customer protection.</a:t>
                      </a:r>
                      <a:endParaRPr lang="en-ZA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Norms and standards complied with.</a:t>
                      </a:r>
                      <a:endParaRPr lang="en-Z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Monitor efficiency and serviceability of supply.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Specifying efficiency and or performance targets.</a:t>
                      </a:r>
                      <a:endParaRPr lang="en-Z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Benchmarking.</a:t>
                      </a:r>
                      <a:endParaRPr lang="en-Z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Technical/social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Monitor service coverage.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Service coverage targets met.</a:t>
                      </a:r>
                      <a:endParaRPr lang="en-Z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Social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Dispute resolution and regulatory review.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Calibri"/>
                          <a:cs typeface="FuturaBT-Bold"/>
                        </a:rPr>
                        <a:t> 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Deal with disputes/ appeals.</a:t>
                      </a:r>
                      <a:endParaRPr lang="en-Z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Contractual/legal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/>
              <a:pPr/>
              <a:t>14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31082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/>
              <a:pPr/>
              <a:t>15</a:t>
            </a:fld>
            <a:endParaRPr lang="en-ZA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252876"/>
              </p:ext>
            </p:extLst>
          </p:nvPr>
        </p:nvGraphicFramePr>
        <p:xfrm>
          <a:off x="539552" y="548680"/>
          <a:ext cx="7848872" cy="4643628"/>
        </p:xfrm>
        <a:graphic>
          <a:graphicData uri="http://schemas.openxmlformats.org/drawingml/2006/table">
            <a:tbl>
              <a:tblPr firstRow="1" firstCol="1" bandRow="1"/>
              <a:tblGrid>
                <a:gridCol w="2132631"/>
                <a:gridCol w="2132631"/>
                <a:gridCol w="1848280"/>
                <a:gridCol w="173533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2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scope</a:t>
                      </a:r>
                      <a:endParaRPr lang="en-ZA" sz="12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2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Functions</a:t>
                      </a:r>
                      <a:endParaRPr lang="en-ZA" sz="12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2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Objectives</a:t>
                      </a:r>
                      <a:endParaRPr lang="en-ZA" sz="12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2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inter-dependencies</a:t>
                      </a: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Bulk waste water charges and service standards</a:t>
                      </a:r>
                      <a:endParaRPr lang="en-Z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Set rules for determination of bulk sanitation/waste water charges (tariffs).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Assess compliance with bulk sanitation/waste water tariff determination rules and make recommendations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Ensure reasonable charge for sanitation customers.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Financial sustainability of institutions.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Monitor reliability of service.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Specifying asset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conditions.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Norms and standards met.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Technical/social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Customer protection.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Norms and standards met.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Monitor efficiency and serviceability of supply.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Specifying efficiency and or performance targets.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Technical/social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Dispute resolution/ regulatory review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Deal with disputes/ appeals.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Contractual/legal</a:t>
                      </a:r>
                      <a:endParaRPr lang="en-Z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735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/>
              <a:pPr/>
              <a:t>16</a:t>
            </a:fld>
            <a:endParaRPr lang="en-ZA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295615"/>
              </p:ext>
            </p:extLst>
          </p:nvPr>
        </p:nvGraphicFramePr>
        <p:xfrm>
          <a:off x="395535" y="764944"/>
          <a:ext cx="8280920" cy="5259324"/>
        </p:xfrm>
        <a:graphic>
          <a:graphicData uri="http://schemas.openxmlformats.org/drawingml/2006/table">
            <a:tbl>
              <a:tblPr firstRow="1" firstCol="1" bandRow="1"/>
              <a:tblGrid>
                <a:gridCol w="2250024"/>
                <a:gridCol w="2250024"/>
                <a:gridCol w="1950020"/>
                <a:gridCol w="1830852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scope</a:t>
                      </a:r>
                      <a:endParaRPr lang="en-ZA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Functions</a:t>
                      </a:r>
                      <a:endParaRPr lang="en-ZA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Objectives</a:t>
                      </a:r>
                      <a:endParaRPr lang="en-ZA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Regulatory inter-dependencies</a:t>
                      </a: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Waste discharge charge.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Set rules for waste discharge charge determination.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Approve waste discharge charge.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Ensure reasonable charges.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Environmental</a:t>
                      </a:r>
                      <a:endParaRPr lang="en-Z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Financial sustainability of institutions.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Protect water quality and consumers 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Environmental/ Health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Dispute resolution/regulatory review.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Deal with disputes/ appeals.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Contractual/legal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International agreements/ charges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Set rules for review of existing raw water charges.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Ensure reasonable charges.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Environmental</a:t>
                      </a:r>
                      <a:endParaRPr lang="en-Z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Sustainability of institutions.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Set rules for determination of raw water charges for new schemes/ agreements.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  </a:t>
                      </a:r>
                      <a:endParaRPr lang="en-Z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Approve new raw water charges.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Ensure reasonable charges.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Environmental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Sustainability of institutions.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Dispute resolution/ regulatory review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Deal with disputes/ appeals.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Contractual/legal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64231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ZA" dirty="0" smtClean="0"/>
              <a:t>Corporate Forms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683224"/>
          </a:xfrm>
        </p:spPr>
        <p:txBody>
          <a:bodyPr/>
          <a:lstStyle/>
          <a:p>
            <a:r>
              <a:rPr lang="en-ZA" sz="2400" dirty="0" smtClean="0"/>
              <a:t>3 corporate forms </a:t>
            </a:r>
            <a:r>
              <a:rPr lang="en-ZA" sz="2400" dirty="0" smtClean="0">
                <a:solidFill>
                  <a:schemeClr val="accent2">
                    <a:lumMod val="75000"/>
                  </a:schemeClr>
                </a:solidFill>
              </a:rPr>
              <a:t>proposed/assessed</a:t>
            </a:r>
          </a:p>
          <a:p>
            <a:pPr lvl="1"/>
            <a:r>
              <a:rPr lang="en-ZA" sz="2000" dirty="0" smtClean="0">
                <a:solidFill>
                  <a:schemeClr val="accent2">
                    <a:lumMod val="75000"/>
                  </a:schemeClr>
                </a:solidFill>
              </a:rPr>
              <a:t>Unit / branch internal to the DWA</a:t>
            </a:r>
          </a:p>
          <a:p>
            <a:pPr lvl="1"/>
            <a:r>
              <a:rPr lang="en-ZA" sz="2000" dirty="0" smtClean="0"/>
              <a:t>National Government </a:t>
            </a:r>
            <a:r>
              <a:rPr lang="en-ZA" sz="2000" dirty="0"/>
              <a:t>C</a:t>
            </a:r>
            <a:r>
              <a:rPr lang="en-ZA" sz="2000" dirty="0" smtClean="0"/>
              <a:t>omponent </a:t>
            </a:r>
            <a:r>
              <a:rPr lang="en-ZA" sz="2000" dirty="0" smtClean="0"/>
              <a:t>(external to DWA, but internal to public services)</a:t>
            </a:r>
          </a:p>
          <a:p>
            <a:pPr lvl="1"/>
            <a:r>
              <a:rPr lang="en-ZA" sz="2000" dirty="0" smtClean="0"/>
              <a:t>NPE – external to DWA and public service</a:t>
            </a:r>
          </a:p>
          <a:p>
            <a:r>
              <a:rPr lang="en-ZA" sz="2400" dirty="0" smtClean="0"/>
              <a:t>Main </a:t>
            </a:r>
            <a:r>
              <a:rPr lang="en-ZA" sz="2400" dirty="0" smtClean="0">
                <a:solidFill>
                  <a:schemeClr val="accent2">
                    <a:lumMod val="75000"/>
                  </a:schemeClr>
                </a:solidFill>
              </a:rPr>
              <a:t>Concerns</a:t>
            </a:r>
          </a:p>
          <a:p>
            <a:pPr lvl="1"/>
            <a:r>
              <a:rPr lang="en-ZA" sz="2000" dirty="0">
                <a:solidFill>
                  <a:schemeClr val="accent2">
                    <a:lumMod val="75000"/>
                  </a:schemeClr>
                </a:solidFill>
              </a:rPr>
              <a:t>Role </a:t>
            </a:r>
            <a:r>
              <a:rPr lang="en-ZA" sz="2000" dirty="0" smtClean="0">
                <a:solidFill>
                  <a:schemeClr val="accent2">
                    <a:lumMod val="75000"/>
                  </a:schemeClr>
                </a:solidFill>
              </a:rPr>
              <a:t>separation</a:t>
            </a:r>
          </a:p>
          <a:p>
            <a:pPr lvl="1"/>
            <a:r>
              <a:rPr lang="en-ZA" sz="2000" dirty="0" smtClean="0">
                <a:solidFill>
                  <a:schemeClr val="accent2">
                    <a:lumMod val="75000"/>
                  </a:schemeClr>
                </a:solidFill>
              </a:rPr>
              <a:t>Skills acquisition and retention</a:t>
            </a:r>
            <a:endParaRPr lang="en-ZA" sz="2000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ZA" sz="2000" dirty="0">
                <a:solidFill>
                  <a:schemeClr val="accent2">
                    <a:lumMod val="75000"/>
                  </a:schemeClr>
                </a:solidFill>
              </a:rPr>
              <a:t>Ability to enforce rules – all subject to IGRFA</a:t>
            </a:r>
          </a:p>
          <a:p>
            <a:r>
              <a:rPr lang="en-ZA" sz="2400" dirty="0" smtClean="0">
                <a:solidFill>
                  <a:schemeClr val="accent2">
                    <a:lumMod val="75000"/>
                  </a:schemeClr>
                </a:solidFill>
              </a:rPr>
              <a:t>Work Stream- Preference of Stakeholders </a:t>
            </a:r>
            <a:r>
              <a:rPr lang="en-ZA" sz="2400" dirty="0" smtClean="0"/>
              <a:t>= </a:t>
            </a:r>
            <a:r>
              <a:rPr lang="en-ZA" sz="2400" dirty="0" smtClean="0"/>
              <a:t>NGC</a:t>
            </a:r>
            <a:endParaRPr lang="en-ZA" sz="2400" dirty="0" smtClean="0"/>
          </a:p>
          <a:p>
            <a:pPr marL="0" indent="0">
              <a:buNone/>
            </a:pPr>
            <a:endParaRPr lang="en-ZA" sz="2000" dirty="0" smtClean="0"/>
          </a:p>
          <a:p>
            <a:pPr marL="457200" lvl="1" indent="0">
              <a:buNone/>
            </a:pPr>
            <a:r>
              <a:rPr lang="en-ZA" dirty="0" smtClean="0"/>
              <a:t> </a:t>
            </a:r>
          </a:p>
          <a:p>
            <a:pPr lvl="1"/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/>
              <a:pPr/>
              <a:t>17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477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18</a:t>
            </a:fld>
            <a:endParaRPr lang="en-ZA">
              <a:solidFill>
                <a:srgbClr val="00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0144026"/>
              </p:ext>
            </p:extLst>
          </p:nvPr>
        </p:nvGraphicFramePr>
        <p:xfrm>
          <a:off x="251520" y="332656"/>
          <a:ext cx="8640959" cy="5565896"/>
        </p:xfrm>
        <a:graphic>
          <a:graphicData uri="http://schemas.openxmlformats.org/drawingml/2006/table">
            <a:tbl>
              <a:tblPr firstRow="1" firstCol="1" bandRow="1"/>
              <a:tblGrid>
                <a:gridCol w="4577552"/>
                <a:gridCol w="1354469"/>
                <a:gridCol w="1354469"/>
                <a:gridCol w="1354469"/>
              </a:tblGrid>
              <a:tr h="57272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Z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Z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Z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CRITERIA</a:t>
                      </a:r>
                      <a:endParaRPr lang="en-Z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Option 1 (Inside Branch)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Option 2 (Government Component)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Option 3                    (External Regulator)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89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Degree of Alignment ( 2= good; 1 = partial, 0 = weak)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164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Regulatory legitimacy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Is the action or regime supported by legislative authority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164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Is there an appropriate scheme of accountability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164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Are procedures fair, accessible and open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164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Is the regulator acting with sufficient expertise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164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Is the action or regime efficient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3281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Regulatory Best Practice (Do the options address regulatory principles?)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Clear Roles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164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Transparency Accountability/Non discriminatory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164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Independence/Autonomy 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164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Participation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164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Effective Monitoring and Enforcement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164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Minimal Regulation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164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Predictability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164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Judicial review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164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Water Sector Fit (Does the option facilitate?)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Building on existing regulatory capacity and structures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3281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Progressively building regulatory capacity within the sector institutions.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281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Introducing more appropriate separation of roles and responsibilities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164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Addressing existing critical regulatory gaps and constraints.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3281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Ensuring that the existing water sector “market failures” are addressed  on a priority basis.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164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Enables “quick wins” to be made.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281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Accommodates the regulatory preferences of key sector stakeholders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064" marR="550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7234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504056"/>
          </a:xfrm>
        </p:spPr>
        <p:txBody>
          <a:bodyPr/>
          <a:lstStyle/>
          <a:p>
            <a:r>
              <a:rPr lang="en-ZA" dirty="0" smtClean="0"/>
              <a:t>Organisational Design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80728"/>
            <a:ext cx="7772400" cy="5115272"/>
          </a:xfrm>
        </p:spPr>
        <p:txBody>
          <a:bodyPr/>
          <a:lstStyle/>
          <a:p>
            <a:r>
              <a:rPr lang="en-ZA" sz="2000" dirty="0" smtClean="0"/>
              <a:t>Proposed OD assumes legislative amendments to NWA and WSA to </a:t>
            </a:r>
            <a:r>
              <a:rPr lang="en-ZA" sz="2000" dirty="0" smtClean="0">
                <a:solidFill>
                  <a:schemeClr val="accent2">
                    <a:lumMod val="75000"/>
                  </a:schemeClr>
                </a:solidFill>
              </a:rPr>
              <a:t>facilitate effective ER as per scope and functions</a:t>
            </a:r>
          </a:p>
          <a:p>
            <a:r>
              <a:rPr lang="en-ZA" sz="2000" dirty="0" smtClean="0"/>
              <a:t>64 staff</a:t>
            </a:r>
          </a:p>
          <a:p>
            <a:r>
              <a:rPr lang="en-ZA" sz="2000" dirty="0" smtClean="0"/>
              <a:t>Gradual phasing in of staff during 5 years after establishment</a:t>
            </a:r>
          </a:p>
          <a:p>
            <a:pPr lvl="1"/>
            <a:r>
              <a:rPr lang="en-ZA" sz="1800" dirty="0" smtClean="0"/>
              <a:t>Board must be appointed (year 1)</a:t>
            </a:r>
          </a:p>
          <a:p>
            <a:pPr lvl="2"/>
            <a:r>
              <a:rPr lang="en-ZA" sz="1600" dirty="0" smtClean="0"/>
              <a:t>review BC,  oversee development of BP and recruit CEO </a:t>
            </a:r>
          </a:p>
          <a:p>
            <a:pPr lvl="1"/>
            <a:r>
              <a:rPr lang="en-ZA" sz="1800" dirty="0" smtClean="0"/>
              <a:t>Once CEO appointed (year 2)</a:t>
            </a:r>
          </a:p>
          <a:p>
            <a:pPr lvl="2"/>
            <a:r>
              <a:rPr lang="en-ZA" sz="1600" dirty="0" smtClean="0"/>
              <a:t>May revise BP and recruit executive team </a:t>
            </a:r>
          </a:p>
          <a:p>
            <a:pPr lvl="1"/>
            <a:r>
              <a:rPr lang="en-ZA" sz="1800" dirty="0" smtClean="0"/>
              <a:t>Appointment of additional staff for core economic regulation function (years 3 and 4)</a:t>
            </a:r>
          </a:p>
          <a:p>
            <a:pPr lvl="2"/>
            <a:r>
              <a:rPr lang="en-ZA" sz="1400" dirty="0"/>
              <a:t>Rely on </a:t>
            </a:r>
            <a:r>
              <a:rPr lang="en-ZA" sz="1400" dirty="0" smtClean="0"/>
              <a:t>PSPs initially </a:t>
            </a:r>
            <a:endParaRPr lang="en-ZA" sz="1400" dirty="0"/>
          </a:p>
          <a:p>
            <a:pPr lvl="2"/>
            <a:r>
              <a:rPr lang="en-ZA" sz="1400" dirty="0"/>
              <a:t>Focus will be on research to understand market and develop regulatory methodology</a:t>
            </a:r>
          </a:p>
          <a:p>
            <a:pPr lvl="1"/>
            <a:r>
              <a:rPr lang="en-ZA" sz="1800" dirty="0" smtClean="0"/>
              <a:t>Perform economic regulation (year 5)</a:t>
            </a:r>
          </a:p>
          <a:p>
            <a:pPr lvl="2"/>
            <a:r>
              <a:rPr lang="en-ZA" sz="1400" dirty="0" smtClean="0"/>
              <a:t>64 staff</a:t>
            </a:r>
          </a:p>
          <a:p>
            <a:pPr lvl="2"/>
            <a:r>
              <a:rPr lang="en-ZA" sz="1400" dirty="0" smtClean="0"/>
              <a:t>Minimal reliance on PSPs</a:t>
            </a:r>
          </a:p>
          <a:p>
            <a:pPr marL="914400" lvl="2" indent="0">
              <a:buNone/>
            </a:pPr>
            <a:endParaRPr lang="en-ZA" sz="1600" dirty="0" smtClean="0"/>
          </a:p>
          <a:p>
            <a:pPr lvl="1"/>
            <a:endParaRPr lang="en-ZA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19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864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31168"/>
          </a:xfrm>
        </p:spPr>
        <p:txBody>
          <a:bodyPr/>
          <a:lstStyle/>
          <a:p>
            <a:r>
              <a:rPr lang="en-ZA" sz="2800" dirty="0" smtClean="0"/>
              <a:t>Why is stronger Economic regulation needed?</a:t>
            </a:r>
            <a:endParaRPr lang="en-Z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ZA" sz="2000" dirty="0" smtClean="0"/>
              <a:t>Water Resources</a:t>
            </a:r>
          </a:p>
          <a:p>
            <a:pPr lvl="1"/>
            <a:r>
              <a:rPr lang="en-ZA" sz="1600" dirty="0" smtClean="0"/>
              <a:t>DWA determines raw water pricing strategy and setting of the raw water charges, but also infrastructure developer &amp; management body that spends the income </a:t>
            </a:r>
          </a:p>
          <a:p>
            <a:pPr lvl="1"/>
            <a:r>
              <a:rPr lang="en-ZA" sz="1600" dirty="0" smtClean="0"/>
              <a:t>Substantial infrastructure portion of the raw water charge that is passed through institutions in the water value chain to end consumer.  By way of illustration </a:t>
            </a:r>
          </a:p>
          <a:p>
            <a:pPr lvl="2"/>
            <a:r>
              <a:rPr lang="en-ZA" sz="1200" dirty="0" err="1" smtClean="0"/>
              <a:t>Eg</a:t>
            </a:r>
            <a:r>
              <a:rPr lang="en-ZA" sz="1200" dirty="0" smtClean="0"/>
              <a:t> 1: the cost of raw water being 50% of the input costs to Rand Water</a:t>
            </a:r>
          </a:p>
          <a:p>
            <a:pPr lvl="1"/>
            <a:endParaRPr lang="en-ZA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/>
              <a:pPr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23111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11262" y="244802"/>
            <a:ext cx="914400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dirty="0" smtClean="0">
                <a:solidFill>
                  <a:schemeClr val="bg1"/>
                </a:solidFill>
              </a:rPr>
              <a:t>Board</a:t>
            </a:r>
            <a:endParaRPr lang="en-ZA" sz="16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11262" y="941145"/>
            <a:ext cx="914400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dirty="0" smtClean="0">
                <a:solidFill>
                  <a:prstClr val="white"/>
                </a:solidFill>
              </a:rPr>
              <a:t>CEO (3)</a:t>
            </a:r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18" y="1936028"/>
            <a:ext cx="1678901" cy="72699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dirty="0" smtClean="0">
                <a:solidFill>
                  <a:prstClr val="white"/>
                </a:solidFill>
              </a:rPr>
              <a:t>Water Value Chain ER</a:t>
            </a:r>
          </a:p>
          <a:p>
            <a:pPr algn="ctr"/>
            <a:r>
              <a:rPr lang="en-ZA" sz="1600" dirty="0" smtClean="0">
                <a:solidFill>
                  <a:prstClr val="white"/>
                </a:solidFill>
              </a:rPr>
              <a:t>(3)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08420" y="1936029"/>
            <a:ext cx="1504497" cy="74828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dirty="0" smtClean="0">
                <a:solidFill>
                  <a:prstClr val="white"/>
                </a:solidFill>
              </a:rPr>
              <a:t>Regulatory Support Services (2)</a:t>
            </a:r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48264" y="1981268"/>
            <a:ext cx="1440160" cy="72595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dirty="0" smtClean="0">
                <a:solidFill>
                  <a:schemeClr val="tx1"/>
                </a:solidFill>
              </a:rPr>
              <a:t>Corporate Services (2)</a:t>
            </a:r>
            <a:endParaRPr lang="en-ZA" sz="16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56184" y="2958609"/>
            <a:ext cx="1512167" cy="71493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1600" dirty="0" smtClean="0">
                <a:solidFill>
                  <a:prstClr val="black"/>
                </a:solidFill>
              </a:rPr>
              <a:t>Pricing and Tariffs (17)</a:t>
            </a:r>
            <a:endParaRPr lang="en-ZA" sz="1600" dirty="0">
              <a:solidFill>
                <a:prstClr val="black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571878" y="4997061"/>
            <a:ext cx="1558790" cy="145627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1600" dirty="0" smtClean="0">
                <a:solidFill>
                  <a:prstClr val="black"/>
                </a:solidFill>
              </a:rPr>
              <a:t>Regulatory Research  Reform and knowledge management  (3</a:t>
            </a:r>
            <a:r>
              <a:rPr lang="en-ZA" sz="1400" dirty="0" smtClean="0">
                <a:solidFill>
                  <a:prstClr val="black"/>
                </a:solidFill>
              </a:rPr>
              <a:t>)</a:t>
            </a:r>
            <a:endParaRPr lang="en-ZA" sz="1400" dirty="0">
              <a:solidFill>
                <a:prstClr val="black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54254" y="4077072"/>
            <a:ext cx="1512168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1600" dirty="0" smtClean="0">
                <a:solidFill>
                  <a:prstClr val="black"/>
                </a:solidFill>
              </a:rPr>
              <a:t>CME(11)</a:t>
            </a:r>
            <a:endParaRPr lang="en-ZA" sz="1600" dirty="0">
              <a:solidFill>
                <a:prstClr val="black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600807" y="2947153"/>
            <a:ext cx="1504497" cy="43080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1600" dirty="0" smtClean="0">
                <a:solidFill>
                  <a:prstClr val="black"/>
                </a:solidFill>
              </a:rPr>
              <a:t>Legal (5)</a:t>
            </a:r>
            <a:endParaRPr lang="en-ZA" sz="1600" dirty="0">
              <a:solidFill>
                <a:prstClr val="black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597000" y="3637657"/>
            <a:ext cx="1519724" cy="11235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1600" dirty="0" smtClean="0">
                <a:solidFill>
                  <a:prstClr val="black"/>
                </a:solidFill>
              </a:rPr>
              <a:t>Coms  &amp; Stakeholder Management (5</a:t>
            </a:r>
            <a:r>
              <a:rPr lang="en-ZA" sz="1400" dirty="0" smtClean="0">
                <a:solidFill>
                  <a:prstClr val="black"/>
                </a:solidFill>
              </a:rPr>
              <a:t>)</a:t>
            </a:r>
            <a:endParaRPr lang="en-ZA" sz="1400" dirty="0">
              <a:solidFill>
                <a:prstClr val="black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56183" y="5247171"/>
            <a:ext cx="1512167" cy="120616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1600" dirty="0" smtClean="0">
                <a:solidFill>
                  <a:prstClr val="black"/>
                </a:solidFill>
              </a:rPr>
              <a:t>Dispute Resolution/ Client services </a:t>
            </a:r>
          </a:p>
          <a:p>
            <a:pPr algn="ctr"/>
            <a:r>
              <a:rPr lang="en-ZA" sz="1600" dirty="0" smtClean="0">
                <a:solidFill>
                  <a:prstClr val="black"/>
                </a:solidFill>
              </a:rPr>
              <a:t>(3)</a:t>
            </a:r>
            <a:endParaRPr lang="en-ZA" sz="1600" dirty="0">
              <a:solidFill>
                <a:prstClr val="black"/>
              </a:solidFill>
            </a:endParaRPr>
          </a:p>
        </p:txBody>
      </p:sp>
      <p:cxnSp>
        <p:nvCxnSpPr>
          <p:cNvPr id="21" name="Straight Connector 20"/>
          <p:cNvCxnSpPr>
            <a:stCxn id="5" idx="2"/>
          </p:cNvCxnSpPr>
          <p:nvPr/>
        </p:nvCxnSpPr>
        <p:spPr>
          <a:xfrm flipH="1">
            <a:off x="4368282" y="1398345"/>
            <a:ext cx="180" cy="213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4" idx="2"/>
            <a:endCxn id="5" idx="0"/>
          </p:cNvCxnSpPr>
          <p:nvPr/>
        </p:nvCxnSpPr>
        <p:spPr>
          <a:xfrm>
            <a:off x="4368462" y="702002"/>
            <a:ext cx="0" cy="239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152356" y="1611630"/>
            <a:ext cx="6601821" cy="11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754177" y="1634540"/>
            <a:ext cx="0" cy="346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7626914" y="2695992"/>
            <a:ext cx="0" cy="288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152356" y="1611630"/>
            <a:ext cx="0" cy="324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0" idx="2"/>
            <a:endCxn id="15" idx="0"/>
          </p:cNvCxnSpPr>
          <p:nvPr/>
        </p:nvCxnSpPr>
        <p:spPr>
          <a:xfrm flipH="1">
            <a:off x="1212268" y="2663023"/>
            <a:ext cx="1" cy="295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5" idx="2"/>
            <a:endCxn id="17" idx="0"/>
          </p:cNvCxnSpPr>
          <p:nvPr/>
        </p:nvCxnSpPr>
        <p:spPr>
          <a:xfrm flipH="1">
            <a:off x="1210338" y="3673543"/>
            <a:ext cx="1930" cy="403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7" idx="2"/>
            <a:endCxn id="26" idx="0"/>
          </p:cNvCxnSpPr>
          <p:nvPr/>
        </p:nvCxnSpPr>
        <p:spPr>
          <a:xfrm>
            <a:off x="1210338" y="4941168"/>
            <a:ext cx="1929" cy="3060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4368282" y="1601004"/>
            <a:ext cx="2524" cy="4450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18" idx="0"/>
          </p:cNvCxnSpPr>
          <p:nvPr/>
        </p:nvCxnSpPr>
        <p:spPr>
          <a:xfrm flipH="1">
            <a:off x="4353056" y="2684316"/>
            <a:ext cx="7612" cy="262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ounded Rectangle 106"/>
          <p:cNvSpPr/>
          <p:nvPr/>
        </p:nvSpPr>
        <p:spPr>
          <a:xfrm>
            <a:off x="6948264" y="5799138"/>
            <a:ext cx="1440160" cy="65419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1600" dirty="0" smtClean="0">
                <a:solidFill>
                  <a:prstClr val="black"/>
                </a:solidFill>
              </a:rPr>
              <a:t>HR (3)</a:t>
            </a:r>
            <a:endParaRPr lang="en-ZA" sz="1600" dirty="0">
              <a:solidFill>
                <a:prstClr val="black"/>
              </a:solidFill>
            </a:endParaRPr>
          </a:p>
        </p:txBody>
      </p:sp>
      <p:cxnSp>
        <p:nvCxnSpPr>
          <p:cNvPr id="32" name="Straight Connector 31"/>
          <p:cNvCxnSpPr>
            <a:stCxn id="18" idx="2"/>
            <a:endCxn id="20" idx="0"/>
          </p:cNvCxnSpPr>
          <p:nvPr/>
        </p:nvCxnSpPr>
        <p:spPr>
          <a:xfrm>
            <a:off x="4353056" y="3377959"/>
            <a:ext cx="3806" cy="25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20" idx="2"/>
            <a:endCxn id="16" idx="0"/>
          </p:cNvCxnSpPr>
          <p:nvPr/>
        </p:nvCxnSpPr>
        <p:spPr>
          <a:xfrm flipH="1">
            <a:off x="4351273" y="4761185"/>
            <a:ext cx="5589" cy="235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8" idx="2"/>
            <a:endCxn id="81" idx="0"/>
          </p:cNvCxnSpPr>
          <p:nvPr/>
        </p:nvCxnSpPr>
        <p:spPr>
          <a:xfrm>
            <a:off x="7668344" y="3714355"/>
            <a:ext cx="0" cy="285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81" idx="2"/>
          </p:cNvCxnSpPr>
          <p:nvPr/>
        </p:nvCxnSpPr>
        <p:spPr>
          <a:xfrm flipH="1">
            <a:off x="7626914" y="4626206"/>
            <a:ext cx="41430" cy="336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80" idx="2"/>
            <a:endCxn id="107" idx="0"/>
          </p:cNvCxnSpPr>
          <p:nvPr/>
        </p:nvCxnSpPr>
        <p:spPr>
          <a:xfrm>
            <a:off x="7668344" y="5531383"/>
            <a:ext cx="0" cy="267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ounded Rectangle 79"/>
          <p:cNvSpPr/>
          <p:nvPr/>
        </p:nvSpPr>
        <p:spPr>
          <a:xfrm>
            <a:off x="6948264" y="4962959"/>
            <a:ext cx="1440160" cy="5684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1600" dirty="0" smtClean="0">
                <a:solidFill>
                  <a:prstClr val="black"/>
                </a:solidFill>
              </a:rPr>
              <a:t>IT (2)</a:t>
            </a:r>
            <a:endParaRPr lang="en-ZA" sz="1600" dirty="0">
              <a:solidFill>
                <a:prstClr val="black"/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6948264" y="4000176"/>
            <a:ext cx="1440160" cy="62603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1600" dirty="0" smtClean="0">
                <a:solidFill>
                  <a:prstClr val="black"/>
                </a:solidFill>
              </a:rPr>
              <a:t>Internal Audit (2)</a:t>
            </a:r>
            <a:endParaRPr lang="en-ZA" sz="1600" dirty="0">
              <a:solidFill>
                <a:prstClr val="black"/>
              </a:solidFill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6948264" y="2984305"/>
            <a:ext cx="1440160" cy="7300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1600" dirty="0" smtClean="0">
                <a:solidFill>
                  <a:prstClr val="black"/>
                </a:solidFill>
              </a:rPr>
              <a:t>Finance</a:t>
            </a:r>
            <a:r>
              <a:rPr lang="en-ZA" dirty="0" smtClean="0">
                <a:solidFill>
                  <a:prstClr val="black"/>
                </a:solidFill>
              </a:rPr>
              <a:t> </a:t>
            </a:r>
            <a:r>
              <a:rPr lang="en-ZA" sz="1600" dirty="0" smtClean="0">
                <a:solidFill>
                  <a:prstClr val="black"/>
                </a:solidFill>
              </a:rPr>
              <a:t>and Admin(5)</a:t>
            </a:r>
            <a:endParaRPr lang="en-ZA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4342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Organisational Design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608086"/>
              </p:ext>
            </p:extLst>
          </p:nvPr>
        </p:nvGraphicFramePr>
        <p:xfrm>
          <a:off x="685800" y="1981200"/>
          <a:ext cx="777239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581"/>
                <a:gridCol w="706581"/>
                <a:gridCol w="706581"/>
                <a:gridCol w="706581"/>
                <a:gridCol w="706581"/>
                <a:gridCol w="706581"/>
                <a:gridCol w="706581"/>
                <a:gridCol w="706581"/>
                <a:gridCol w="706581"/>
                <a:gridCol w="706581"/>
                <a:gridCol w="706581"/>
              </a:tblGrid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 marL="86360" marR="8636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Year 1</a:t>
                      </a:r>
                      <a:endParaRPr lang="en-ZA" dirty="0"/>
                    </a:p>
                  </a:txBody>
                  <a:tcPr marL="86360" marR="86360"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Year 2</a:t>
                      </a:r>
                      <a:endParaRPr lang="en-ZA" dirty="0"/>
                    </a:p>
                  </a:txBody>
                  <a:tcPr marL="86360" marR="86360"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Year</a:t>
                      </a:r>
                      <a:r>
                        <a:rPr lang="en-ZA" baseline="0" dirty="0" smtClean="0"/>
                        <a:t> 3</a:t>
                      </a:r>
                      <a:endParaRPr lang="en-ZA" dirty="0"/>
                    </a:p>
                  </a:txBody>
                  <a:tcPr marL="86360" marR="86360"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Year 4</a:t>
                      </a:r>
                      <a:endParaRPr lang="en-ZA" dirty="0"/>
                    </a:p>
                  </a:txBody>
                  <a:tcPr marL="86360" marR="86360"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Year 5</a:t>
                      </a:r>
                      <a:endParaRPr lang="en-ZA" dirty="0"/>
                    </a:p>
                  </a:txBody>
                  <a:tcPr marL="86360" marR="86360"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Staff </a:t>
                      </a:r>
                      <a:endParaRPr lang="en-ZA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9</a:t>
                      </a:r>
                      <a:endParaRPr lang="en-ZA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0</a:t>
                      </a:r>
                      <a:endParaRPr lang="en-ZA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23</a:t>
                      </a:r>
                      <a:endParaRPr lang="en-ZA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23</a:t>
                      </a:r>
                      <a:endParaRPr lang="en-ZA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39</a:t>
                      </a:r>
                      <a:endParaRPr lang="en-ZA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23</a:t>
                      </a:r>
                      <a:endParaRPr lang="en-ZA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52</a:t>
                      </a:r>
                      <a:endParaRPr lang="en-ZA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12</a:t>
                      </a:r>
                      <a:endParaRPr lang="en-ZA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64</a:t>
                      </a:r>
                      <a:endParaRPr lang="en-ZA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0</a:t>
                      </a:r>
                      <a:endParaRPr lang="en-ZA" dirty="0"/>
                    </a:p>
                  </a:txBody>
                  <a:tcPr marL="86360" marR="86360"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996952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4881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3600" dirty="0" smtClean="0"/>
              <a:t>Cost of Economic Regulator</a:t>
            </a:r>
            <a:endParaRPr lang="en-Z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251176"/>
          </a:xfrm>
        </p:spPr>
        <p:txBody>
          <a:bodyPr/>
          <a:lstStyle/>
          <a:p>
            <a:r>
              <a:rPr lang="en-ZA" dirty="0" smtClean="0"/>
              <a:t>All corporate forms</a:t>
            </a:r>
          </a:p>
          <a:p>
            <a:r>
              <a:rPr lang="en-ZA" dirty="0" smtClean="0"/>
              <a:t>Cost comparator (Establishment costs)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22</a:t>
            </a:fld>
            <a:endParaRPr lang="en-ZA">
              <a:solidFill>
                <a:srgbClr val="00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996952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8353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Cost of Economic Regulator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2400" dirty="0" smtClean="0"/>
              <a:t>All corporate forms</a:t>
            </a:r>
          </a:p>
          <a:p>
            <a:r>
              <a:rPr lang="en-ZA" sz="2400" dirty="0" smtClean="0"/>
              <a:t>Cost Comparator (Operating Costs)</a:t>
            </a:r>
            <a:endParaRPr lang="en-Z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23</a:t>
            </a:fld>
            <a:endParaRPr lang="en-ZA">
              <a:solidFill>
                <a:srgbClr val="00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924944"/>
            <a:ext cx="4584700" cy="256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81225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Cost of Economic Regulation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Summary estimated costs (internal unit)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24</a:t>
            </a:fld>
            <a:endParaRPr lang="en-ZA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852936"/>
            <a:ext cx="6696744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05788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Cost of Economic Regulation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Summary estimated costs </a:t>
            </a:r>
            <a:r>
              <a:rPr lang="en-ZA" dirty="0" smtClean="0"/>
              <a:t>(NGC</a:t>
            </a:r>
            <a:r>
              <a:rPr lang="en-ZA" dirty="0" smtClean="0"/>
              <a:t>)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25</a:t>
            </a:fld>
            <a:endParaRPr lang="en-ZA">
              <a:solidFill>
                <a:srgbClr val="0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708920"/>
            <a:ext cx="6552727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11324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Cost of Economic Regulator</a:t>
            </a:r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Summary estimated costs of the ER (NPE)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26</a:t>
            </a:fld>
            <a:endParaRPr lang="en-ZA">
              <a:solidFill>
                <a:srgbClr val="00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429000"/>
            <a:ext cx="5895975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47652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Sources of Revenue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Economic Regulation Charge</a:t>
            </a:r>
          </a:p>
          <a:p>
            <a:pPr lvl="1"/>
            <a:r>
              <a:rPr lang="en-ZA" dirty="0" smtClean="0"/>
              <a:t>Requires legislation</a:t>
            </a:r>
          </a:p>
          <a:p>
            <a:pPr lvl="1"/>
            <a:r>
              <a:rPr lang="en-ZA" dirty="0" smtClean="0"/>
              <a:t>Set by ER</a:t>
            </a:r>
          </a:p>
          <a:p>
            <a:pPr lvl="1"/>
            <a:r>
              <a:rPr lang="en-ZA" dirty="0" smtClean="0"/>
              <a:t>ER invoices DWA</a:t>
            </a:r>
          </a:p>
          <a:p>
            <a:pPr lvl="1"/>
            <a:r>
              <a:rPr lang="en-ZA" dirty="0" smtClean="0"/>
              <a:t> DWA collects the ERC obo the ER and transfers money to ER</a:t>
            </a:r>
          </a:p>
          <a:p>
            <a:pPr lvl="1"/>
            <a:r>
              <a:rPr lang="en-ZA" dirty="0" smtClean="0"/>
              <a:t>TCTA, WRC and CMAs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27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5931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59160"/>
          </a:xfrm>
        </p:spPr>
        <p:txBody>
          <a:bodyPr/>
          <a:lstStyle/>
          <a:p>
            <a:r>
              <a:rPr lang="en-ZA" dirty="0" smtClean="0"/>
              <a:t>Sources of Revenue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r>
              <a:rPr lang="en-ZA" sz="2000" dirty="0" smtClean="0"/>
              <a:t>Basic principle – water users to pay </a:t>
            </a:r>
          </a:p>
          <a:p>
            <a:r>
              <a:rPr lang="en-ZA" sz="2000" dirty="0" smtClean="0"/>
              <a:t>BUT – users most likely to benefit = industrial and domestic (higher end of the value chain)</a:t>
            </a:r>
          </a:p>
          <a:p>
            <a:r>
              <a:rPr lang="en-ZA" sz="2000" dirty="0" smtClean="0"/>
              <a:t>Charges/ tariffs they pay not covered by pricing strategy</a:t>
            </a:r>
          </a:p>
          <a:p>
            <a:r>
              <a:rPr lang="en-ZA" sz="2000" dirty="0" smtClean="0"/>
              <a:t>Raw water users will also benefit from having an ER</a:t>
            </a:r>
          </a:p>
          <a:p>
            <a:r>
              <a:rPr lang="en-ZA" sz="2000" dirty="0" smtClean="0"/>
              <a:t>How should the cost of Economic Regulation be covered?</a:t>
            </a:r>
          </a:p>
          <a:p>
            <a:pPr lvl="1"/>
            <a:r>
              <a:rPr lang="en-ZA" sz="1600" dirty="0" smtClean="0"/>
              <a:t>Separate charge or added to an existing charge</a:t>
            </a:r>
          </a:p>
          <a:p>
            <a:pPr lvl="1"/>
            <a:r>
              <a:rPr lang="en-ZA" sz="1600" dirty="0" smtClean="0"/>
              <a:t>In terms of current legislation, not possible to implement a charge</a:t>
            </a:r>
          </a:p>
          <a:p>
            <a:pPr lvl="1"/>
            <a:r>
              <a:rPr lang="en-ZA" sz="1600" dirty="0" smtClean="0"/>
              <a:t>Have to be included in either WRM or NWRI charge</a:t>
            </a:r>
          </a:p>
          <a:p>
            <a:pPr lvl="1"/>
            <a:r>
              <a:rPr lang="en-ZA" sz="1600" dirty="0" smtClean="0"/>
              <a:t>WRM</a:t>
            </a:r>
          </a:p>
          <a:p>
            <a:pPr lvl="2"/>
            <a:r>
              <a:rPr lang="en-ZA" sz="1200" dirty="0" smtClean="0"/>
              <a:t>User base small and the full cost may burden the users</a:t>
            </a:r>
          </a:p>
          <a:p>
            <a:pPr lvl="1"/>
            <a:r>
              <a:rPr lang="en-ZA" sz="1600" dirty="0" smtClean="0"/>
              <a:t>NWRI</a:t>
            </a:r>
          </a:p>
          <a:p>
            <a:pPr lvl="2"/>
            <a:r>
              <a:rPr lang="en-ZA" sz="1200" dirty="0" smtClean="0"/>
              <a:t>ER is critical to ensure effective asset management and effective maintenance over time</a:t>
            </a:r>
          </a:p>
          <a:p>
            <a:pPr lvl="2"/>
            <a:r>
              <a:rPr lang="en-ZA" sz="1200" dirty="0" smtClean="0"/>
              <a:t>Draft Pricing strategy – included the ER charge as part of the indirect operation and maintenance  costs of the NWRI charge</a:t>
            </a:r>
            <a:endParaRPr lang="en-ZA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28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8111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75184"/>
          </a:xfrm>
        </p:spPr>
        <p:txBody>
          <a:bodyPr/>
          <a:lstStyle/>
          <a:p>
            <a:r>
              <a:rPr lang="en-ZA" dirty="0" smtClean="0"/>
              <a:t>Sources of Revenue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755232"/>
          </a:xfrm>
        </p:spPr>
        <p:txBody>
          <a:bodyPr/>
          <a:lstStyle/>
          <a:p>
            <a:r>
              <a:rPr lang="en-ZA" sz="2000" dirty="0" smtClean="0"/>
              <a:t>Main source of income = ER charge</a:t>
            </a:r>
          </a:p>
          <a:p>
            <a:r>
              <a:rPr lang="en-ZA" sz="2000" dirty="0" smtClean="0"/>
              <a:t>Charge to cover costs of operations with no profit element</a:t>
            </a:r>
          </a:p>
          <a:p>
            <a:r>
              <a:rPr lang="en-ZA" sz="2000" dirty="0" smtClean="0"/>
              <a:t>ER is not expected to receive a grant</a:t>
            </a:r>
          </a:p>
          <a:p>
            <a:r>
              <a:rPr lang="en-ZA" sz="2000" dirty="0" smtClean="0"/>
              <a:t>Based on the registered volume of 10 billion m³ the ER Charge may be </a:t>
            </a:r>
            <a:r>
              <a:rPr lang="en-ZA" sz="2000" dirty="0" smtClean="0"/>
              <a:t>1.03c</a:t>
            </a:r>
            <a:endParaRPr lang="en-ZA" sz="2000" dirty="0" smtClean="0"/>
          </a:p>
          <a:p>
            <a:r>
              <a:rPr lang="en-ZA" sz="2000" dirty="0" smtClean="0"/>
              <a:t>The following tables models the impact of adding the ER Charge to the WRM and NWRI charges</a:t>
            </a:r>
          </a:p>
          <a:p>
            <a:pPr marL="0" indent="0">
              <a:buNone/>
            </a:pPr>
            <a:endParaRPr lang="en-ZA" sz="2000" dirty="0" smtClean="0"/>
          </a:p>
          <a:p>
            <a:endParaRPr lang="en-ZA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29</a:t>
            </a:fld>
            <a:endParaRPr lang="en-ZA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233435"/>
              </p:ext>
            </p:extLst>
          </p:nvPr>
        </p:nvGraphicFramePr>
        <p:xfrm>
          <a:off x="1043608" y="4077072"/>
          <a:ext cx="3546475" cy="1161923"/>
        </p:xfrm>
        <a:graphic>
          <a:graphicData uri="http://schemas.openxmlformats.org/drawingml/2006/table">
            <a:tbl>
              <a:tblPr firstRow="1" firstCol="1" bandRow="1"/>
              <a:tblGrid>
                <a:gridCol w="762635"/>
                <a:gridCol w="939800"/>
                <a:gridCol w="922020"/>
                <a:gridCol w="922020"/>
              </a:tblGrid>
              <a:tr h="5835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Industry</a:t>
                      </a: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Ave charge  (c/m³) : 2012/2013</a:t>
                      </a: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ER charge (c/m³) 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% of existing charge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739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D&amp;I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2.62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              1.03 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39%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9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IRR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2.15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              1.03 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48%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9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Forestry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1.29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              1.03 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79%</a:t>
                      </a: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701489"/>
              </p:ext>
            </p:extLst>
          </p:nvPr>
        </p:nvGraphicFramePr>
        <p:xfrm>
          <a:off x="4716016" y="4077072"/>
          <a:ext cx="3707130" cy="1105027"/>
        </p:xfrm>
        <a:graphic>
          <a:graphicData uri="http://schemas.openxmlformats.org/drawingml/2006/table">
            <a:tbl>
              <a:tblPr firstRow="1" firstCol="1" bandRow="1"/>
              <a:tblGrid>
                <a:gridCol w="796925"/>
                <a:gridCol w="982345"/>
                <a:gridCol w="963930"/>
                <a:gridCol w="963930"/>
              </a:tblGrid>
              <a:tr h="7194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Industry</a:t>
                      </a: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Ave charge  (c/m³) : 2012/2013</a:t>
                      </a: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ER charge (c/m³)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% of existing charge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784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D&amp;I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74.03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              1.03 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1%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4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IRR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9.16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              1.03 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11%</a:t>
                      </a: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557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15144"/>
          </a:xfrm>
        </p:spPr>
        <p:txBody>
          <a:bodyPr/>
          <a:lstStyle/>
          <a:p>
            <a:r>
              <a:rPr lang="en-ZA" dirty="0" smtClean="0"/>
              <a:t>Why stronger ER is needed?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/>
              <a:pPr/>
              <a:t>3</a:t>
            </a:fld>
            <a:endParaRPr lang="en-ZA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077072"/>
            <a:ext cx="5090601" cy="134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772816"/>
            <a:ext cx="154529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ZA" dirty="0" err="1">
                <a:solidFill>
                  <a:schemeClr val="accent2">
                    <a:lumMod val="75000"/>
                  </a:schemeClr>
                </a:solidFill>
              </a:rPr>
              <a:t>Eg</a:t>
            </a:r>
            <a:r>
              <a:rPr lang="en-ZA" dirty="0">
                <a:solidFill>
                  <a:schemeClr val="accent2">
                    <a:lumMod val="75000"/>
                  </a:schemeClr>
                </a:solidFill>
              </a:rPr>
              <a:t> 2: the depreciation element of the Infrastructure charge has been incorrectly </a:t>
            </a:r>
            <a:endParaRPr lang="en-ZA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en-ZA" dirty="0" smtClean="0">
                <a:solidFill>
                  <a:schemeClr val="accent2">
                    <a:lumMod val="75000"/>
                  </a:schemeClr>
                </a:solidFill>
              </a:rPr>
              <a:t>     calculated by </a:t>
            </a:r>
            <a:r>
              <a:rPr lang="en-ZA" dirty="0">
                <a:solidFill>
                  <a:schemeClr val="accent2">
                    <a:lumMod val="75000"/>
                  </a:schemeClr>
                </a:solidFill>
              </a:rPr>
              <a:t>DWA since 2008. The Depreciation should have been calculated </a:t>
            </a:r>
            <a:endParaRPr lang="en-ZA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en-ZA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ZA" dirty="0" smtClean="0">
                <a:solidFill>
                  <a:schemeClr val="accent2">
                    <a:lumMod val="75000"/>
                  </a:schemeClr>
                </a:solidFill>
              </a:rPr>
              <a:t>    on </a:t>
            </a:r>
            <a:r>
              <a:rPr lang="en-ZA" dirty="0">
                <a:solidFill>
                  <a:schemeClr val="accent2">
                    <a:lumMod val="75000"/>
                  </a:schemeClr>
                </a:solidFill>
              </a:rPr>
              <a:t>the Current Replacement </a:t>
            </a:r>
            <a:r>
              <a:rPr lang="en-ZA" dirty="0" smtClean="0">
                <a:solidFill>
                  <a:schemeClr val="accent2">
                    <a:lumMod val="75000"/>
                  </a:schemeClr>
                </a:solidFill>
              </a:rPr>
              <a:t>Cost (</a:t>
            </a:r>
            <a:r>
              <a:rPr lang="en-ZA" dirty="0">
                <a:solidFill>
                  <a:schemeClr val="accent2">
                    <a:lumMod val="75000"/>
                  </a:schemeClr>
                </a:solidFill>
              </a:rPr>
              <a:t>as per the Pricing Strategy) of the Asset </a:t>
            </a:r>
            <a:endParaRPr lang="en-ZA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en-ZA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ZA" dirty="0" smtClean="0">
                <a:solidFill>
                  <a:schemeClr val="accent2">
                    <a:lumMod val="75000"/>
                  </a:schemeClr>
                </a:solidFill>
              </a:rPr>
              <a:t>    Base </a:t>
            </a:r>
            <a:r>
              <a:rPr lang="en-ZA" dirty="0">
                <a:solidFill>
                  <a:schemeClr val="accent2">
                    <a:lumMod val="75000"/>
                  </a:schemeClr>
                </a:solidFill>
              </a:rPr>
              <a:t>but has instead been calculated on the Carrying value. </a:t>
            </a:r>
            <a:r>
              <a:rPr lang="en-ZA" dirty="0" smtClean="0">
                <a:solidFill>
                  <a:schemeClr val="accent2">
                    <a:lumMod val="75000"/>
                  </a:schemeClr>
                </a:solidFill>
              </a:rPr>
              <a:t>The </a:t>
            </a:r>
            <a:r>
              <a:rPr lang="en-ZA" dirty="0">
                <a:solidFill>
                  <a:schemeClr val="accent2">
                    <a:lumMod val="75000"/>
                  </a:schemeClr>
                </a:solidFill>
              </a:rPr>
              <a:t>impact </a:t>
            </a:r>
            <a:r>
              <a:rPr lang="en-ZA" dirty="0" smtClean="0">
                <a:solidFill>
                  <a:schemeClr val="accent2">
                    <a:lumMod val="75000"/>
                  </a:schemeClr>
                </a:solidFill>
              </a:rPr>
              <a:t>of</a:t>
            </a:r>
          </a:p>
          <a:p>
            <a:pPr algn="just"/>
            <a:r>
              <a:rPr lang="en-ZA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ZA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en-ZA" dirty="0">
                <a:solidFill>
                  <a:schemeClr val="accent2">
                    <a:lumMod val="75000"/>
                  </a:schemeClr>
                </a:solidFill>
              </a:rPr>
              <a:t>this has been an under charging of depreciation of approximately R428 million p.a</a:t>
            </a:r>
            <a:r>
              <a:rPr lang="en-ZA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pPr algn="just"/>
            <a:r>
              <a:rPr lang="en-ZA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ZA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en-ZA" dirty="0">
                <a:solidFill>
                  <a:schemeClr val="accent2">
                    <a:lumMod val="75000"/>
                  </a:schemeClr>
                </a:solidFill>
              </a:rPr>
              <a:t>(185</a:t>
            </a:r>
            <a:r>
              <a:rPr lang="en-ZA" dirty="0" smtClean="0">
                <a:solidFill>
                  <a:schemeClr val="accent2">
                    <a:lumMod val="75000"/>
                  </a:schemeClr>
                </a:solidFill>
              </a:rPr>
              <a:t>%  </a:t>
            </a:r>
            <a:r>
              <a:rPr lang="en-ZA" dirty="0">
                <a:solidFill>
                  <a:schemeClr val="accent2">
                    <a:lumMod val="75000"/>
                  </a:schemeClr>
                </a:solidFill>
              </a:rPr>
              <a:t>impact on total Depreciation revenue and 12% on total Infrastructure </a:t>
            </a:r>
            <a:endParaRPr lang="en-ZA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en-ZA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ZA" dirty="0" smtClean="0">
                <a:solidFill>
                  <a:schemeClr val="accent2">
                    <a:lumMod val="75000"/>
                  </a:schemeClr>
                </a:solidFill>
              </a:rPr>
              <a:t>    Revenue</a:t>
            </a:r>
            <a:r>
              <a:rPr lang="en-ZA" dirty="0">
                <a:solidFill>
                  <a:schemeClr val="accent2">
                    <a:lumMod val="75000"/>
                  </a:schemeClr>
                </a:solidFill>
              </a:rPr>
              <a:t>.) This impact is illustrated in the table and graph below.</a:t>
            </a:r>
            <a:endParaRPr lang="en-ZA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7018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Sources of Revenue</a:t>
            </a:r>
            <a:endParaRPr lang="en-Z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397000" y="2978277"/>
          <a:ext cx="6350000" cy="2120646"/>
        </p:xfrm>
        <a:graphic>
          <a:graphicData uri="http://schemas.openxmlformats.org/drawingml/2006/table">
            <a:tbl>
              <a:tblPr firstRow="1" firstCol="1" bandRow="1"/>
              <a:tblGrid>
                <a:gridCol w="381000"/>
                <a:gridCol w="444500"/>
                <a:gridCol w="723900"/>
                <a:gridCol w="723900"/>
                <a:gridCol w="787400"/>
                <a:gridCol w="622300"/>
                <a:gridCol w="609600"/>
                <a:gridCol w="711200"/>
                <a:gridCol w="736600"/>
                <a:gridCol w="609600"/>
              </a:tblGrid>
              <a:tr h="5651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SMP ID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Sector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Registered Volume ('000 m³)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2011/2012 Charges  (c/m³)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Theoretical Billing (R'000 )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ER charge (c/m³)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New charge (c/m³)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Revised Billing (R'000 )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Additional Billing (R'000 )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% of existing Billing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Irr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11 518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2.10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242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1.03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3.13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360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119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49%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45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D&amp;I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4 274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18.02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770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1.03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19.05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814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44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6%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121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D&amp;I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70 400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38.96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27 428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1.03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39.99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28 153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725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3%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Irr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14 552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9.64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1 403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1.03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10.67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1 553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150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11%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411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D&amp;I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704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18.02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1.03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19.05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134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6%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412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D&amp;I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17 476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20.54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3 590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1.03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21.57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3 770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180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5%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413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D&amp;I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1 500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20.54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308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1.03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21.57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324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15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5%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ZA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ZA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120 423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ZA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33 868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ZA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ZA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35 108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1 240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4%</a:t>
                      </a: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30</a:t>
            </a:fld>
            <a:endParaRPr lang="en-ZA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22879" y="1700808"/>
            <a:ext cx="70006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ZA" dirty="0" smtClean="0"/>
              <a:t>The </a:t>
            </a:r>
            <a:r>
              <a:rPr lang="en-ZA" dirty="0" err="1" smtClean="0"/>
              <a:t>Bergriver</a:t>
            </a:r>
            <a:r>
              <a:rPr lang="en-ZA" dirty="0" smtClean="0"/>
              <a:t> (</a:t>
            </a:r>
            <a:r>
              <a:rPr lang="en-ZA" dirty="0" err="1"/>
              <a:t>V</a:t>
            </a:r>
            <a:r>
              <a:rPr lang="en-ZA" dirty="0" err="1" smtClean="0"/>
              <a:t>oelvlei</a:t>
            </a:r>
            <a:r>
              <a:rPr lang="en-ZA" dirty="0" smtClean="0"/>
              <a:t> Dam)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ZA" dirty="0" smtClean="0"/>
              <a:t>The impact of the addition of the ER charge not </a:t>
            </a:r>
            <a:r>
              <a:rPr lang="en-ZA" dirty="0" smtClean="0"/>
              <a:t>significant </a:t>
            </a:r>
            <a:endParaRPr lang="en-ZA" dirty="0" smtClean="0"/>
          </a:p>
          <a:p>
            <a:pPr marL="285750" indent="-285750">
              <a:buFont typeface="Arial" pitchFamily="34" charset="0"/>
              <a:buChar char="•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207820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75184"/>
          </a:xfrm>
        </p:spPr>
        <p:txBody>
          <a:bodyPr/>
          <a:lstStyle/>
          <a:p>
            <a:r>
              <a:rPr lang="en-ZA" dirty="0" smtClean="0"/>
              <a:t>Summary Recommendations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ZA" sz="2000" dirty="0" smtClean="0"/>
              <a:t>Definition, scope &amp; functions require legislative amendments</a:t>
            </a:r>
          </a:p>
          <a:p>
            <a:r>
              <a:rPr lang="en-ZA" sz="2000" dirty="0" smtClean="0"/>
              <a:t>Based on </a:t>
            </a:r>
            <a:r>
              <a:rPr lang="en-ZA" sz="2000" dirty="0" smtClean="0"/>
              <a:t>assessment </a:t>
            </a:r>
            <a:r>
              <a:rPr lang="en-ZA" sz="2000" dirty="0" smtClean="0"/>
              <a:t>criteria and stakeholder preferences the </a:t>
            </a:r>
            <a:r>
              <a:rPr lang="en-ZA" sz="2000" dirty="0" smtClean="0"/>
              <a:t>NGC</a:t>
            </a:r>
            <a:r>
              <a:rPr lang="en-ZA" sz="2000" dirty="0" smtClean="0"/>
              <a:t> </a:t>
            </a:r>
            <a:r>
              <a:rPr lang="en-ZA" sz="2000" dirty="0" smtClean="0"/>
              <a:t>is recommended</a:t>
            </a:r>
          </a:p>
          <a:p>
            <a:pPr lvl="1"/>
            <a:r>
              <a:rPr lang="en-ZA" sz="1800" dirty="0" smtClean="0"/>
              <a:t>Greater role separation than with internal unit</a:t>
            </a:r>
            <a:endParaRPr lang="en-ZA" sz="1800" dirty="0"/>
          </a:p>
          <a:p>
            <a:pPr lvl="1"/>
            <a:r>
              <a:rPr lang="en-ZA" sz="1800" dirty="0"/>
              <a:t>Recruitment of highly skilled staff</a:t>
            </a:r>
          </a:p>
          <a:p>
            <a:pPr lvl="1"/>
            <a:r>
              <a:rPr lang="en-ZA" sz="1800" dirty="0" smtClean="0"/>
              <a:t>But establishment </a:t>
            </a:r>
            <a:r>
              <a:rPr lang="en-ZA" sz="1800" dirty="0"/>
              <a:t>takes time</a:t>
            </a:r>
          </a:p>
          <a:p>
            <a:r>
              <a:rPr lang="en-ZA" sz="2000" dirty="0" smtClean="0"/>
              <a:t>64 staff – phased in gradually</a:t>
            </a:r>
          </a:p>
          <a:p>
            <a:r>
              <a:rPr lang="en-ZA" sz="2000" dirty="0" smtClean="0"/>
              <a:t>Cost of </a:t>
            </a:r>
            <a:r>
              <a:rPr lang="en-ZA" sz="2000" dirty="0" smtClean="0"/>
              <a:t>ER, as a NGC </a:t>
            </a:r>
            <a:r>
              <a:rPr lang="en-ZA" sz="2000" dirty="0" smtClean="0"/>
              <a:t>in year 5  = </a:t>
            </a:r>
            <a:r>
              <a:rPr lang="en-ZA" sz="2000" dirty="0" smtClean="0"/>
              <a:t> R82 million </a:t>
            </a:r>
            <a:endParaRPr lang="en-ZA" sz="2000" dirty="0" smtClean="0"/>
          </a:p>
          <a:p>
            <a:r>
              <a:rPr lang="en-ZA" sz="2000" dirty="0" smtClean="0"/>
              <a:t>Create an ER charge that is included in the NWRI (O &amp; M) charge</a:t>
            </a:r>
          </a:p>
          <a:p>
            <a:r>
              <a:rPr lang="en-ZA" sz="2000" dirty="0" smtClean="0"/>
              <a:t>ER charge is </a:t>
            </a:r>
            <a:r>
              <a:rPr lang="en-ZA" sz="2000" dirty="0" smtClean="0"/>
              <a:t>1.03c </a:t>
            </a:r>
            <a:r>
              <a:rPr lang="en-ZA" sz="2000" dirty="0" smtClean="0"/>
              <a:t>to cover cost of regulator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>
                <a:solidFill>
                  <a:srgbClr val="000000"/>
                </a:solidFill>
              </a:rPr>
              <a:pPr/>
              <a:t>31</a:t>
            </a:fld>
            <a:endParaRPr lang="en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9507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971528"/>
          </a:xfrm>
        </p:spPr>
        <p:txBody>
          <a:bodyPr/>
          <a:lstStyle/>
          <a:p>
            <a:r>
              <a:rPr lang="en-ZA" dirty="0" smtClean="0"/>
              <a:t>THANK YOU</a:t>
            </a: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/>
              <a:pPr/>
              <a:t>32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534613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75184"/>
          </a:xfrm>
        </p:spPr>
        <p:txBody>
          <a:bodyPr/>
          <a:lstStyle/>
          <a:p>
            <a:r>
              <a:rPr lang="en-ZA" dirty="0" smtClean="0"/>
              <a:t>Why stronger ER is needed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611216"/>
          </a:xfrm>
        </p:spPr>
        <p:txBody>
          <a:bodyPr/>
          <a:lstStyle/>
          <a:p>
            <a:r>
              <a:rPr lang="en-ZA" sz="2800" dirty="0" smtClean="0"/>
              <a:t>Water Services</a:t>
            </a:r>
          </a:p>
          <a:p>
            <a:pPr lvl="1"/>
            <a:r>
              <a:rPr lang="en-ZA" sz="2000" dirty="0" smtClean="0"/>
              <a:t>Little </a:t>
            </a:r>
            <a:r>
              <a:rPr lang="en-ZA" sz="2000" dirty="0"/>
              <a:t>incentive to become more efficient</a:t>
            </a:r>
          </a:p>
          <a:p>
            <a:pPr lvl="1"/>
            <a:r>
              <a:rPr lang="en-ZA" sz="2000" dirty="0"/>
              <a:t>WBs face large backlogs in payments (from </a:t>
            </a:r>
            <a:r>
              <a:rPr lang="en-ZA" sz="2000" dirty="0" smtClean="0"/>
              <a:t>muni’s</a:t>
            </a:r>
            <a:r>
              <a:rPr lang="en-ZA" sz="2000" dirty="0"/>
              <a:t>)</a:t>
            </a:r>
          </a:p>
          <a:p>
            <a:pPr lvl="1"/>
            <a:r>
              <a:rPr lang="en-ZA" sz="2000" dirty="0" smtClean="0"/>
              <a:t> challenges for WSAs </a:t>
            </a:r>
            <a:r>
              <a:rPr lang="en-ZA" sz="2000" dirty="0"/>
              <a:t>range from under-recovery of </a:t>
            </a:r>
            <a:r>
              <a:rPr lang="en-ZA" sz="2000" dirty="0" smtClean="0"/>
              <a:t>costs  </a:t>
            </a:r>
            <a:r>
              <a:rPr lang="en-ZA" sz="2000" dirty="0"/>
              <a:t>to inappropriate </a:t>
            </a:r>
            <a:r>
              <a:rPr lang="en-ZA" sz="2000" dirty="0" smtClean="0"/>
              <a:t>pricing </a:t>
            </a:r>
            <a:r>
              <a:rPr lang="en-ZA" sz="2000" dirty="0"/>
              <a:t>impacts on the </a:t>
            </a:r>
            <a:r>
              <a:rPr lang="en-ZA" sz="2000" dirty="0" smtClean="0"/>
              <a:t>poor, poor service standards &amp; high levels of non revenue water</a:t>
            </a:r>
          </a:p>
          <a:p>
            <a:pPr lvl="1"/>
            <a:r>
              <a:rPr lang="en-ZA" sz="2000" dirty="0" smtClean="0"/>
              <a:t>Many WSAs do not understand the full cost of providing water &amp; ensuring effective asset management and maintenance</a:t>
            </a:r>
          </a:p>
          <a:p>
            <a:pPr lvl="1"/>
            <a:r>
              <a:rPr lang="en-ZA" sz="2000" dirty="0" smtClean="0"/>
              <a:t>WSAs are not appropriately ring-fenced &amp; there is disjuncture between the billing services and water services resulting in inappropriate tariffs, poor billing &amp; revenue collection </a:t>
            </a:r>
          </a:p>
          <a:p>
            <a:pPr lvl="1"/>
            <a:endParaRPr lang="en-ZA" dirty="0"/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/>
              <a:pPr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59911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accent2">
                    <a:lumMod val="75000"/>
                  </a:schemeClr>
                </a:solidFill>
              </a:rPr>
              <a:t>Objectives of  of ER </a:t>
            </a:r>
            <a:endParaRPr lang="en-ZA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pPr lvl="0"/>
            <a:r>
              <a:rPr lang="en-ZA" sz="2800" dirty="0" smtClean="0">
                <a:solidFill>
                  <a:schemeClr val="accent2">
                    <a:lumMod val="75000"/>
                  </a:schemeClr>
                </a:solidFill>
              </a:rPr>
              <a:t>Encourage efficient, affordable service provision (productive efficiency).</a:t>
            </a:r>
          </a:p>
          <a:p>
            <a:pPr lvl="0"/>
            <a:r>
              <a:rPr lang="en-ZA" sz="2800" dirty="0" smtClean="0">
                <a:solidFill>
                  <a:schemeClr val="accent2">
                    <a:lumMod val="75000"/>
                  </a:schemeClr>
                </a:solidFill>
              </a:rPr>
              <a:t>Set charges/tariffs for cost recovery to ensure long-term financial viability.</a:t>
            </a:r>
          </a:p>
          <a:p>
            <a:pPr lvl="0"/>
            <a:r>
              <a:rPr lang="en-ZA" sz="2800" dirty="0" smtClean="0">
                <a:solidFill>
                  <a:schemeClr val="accent2">
                    <a:lumMod val="75000"/>
                  </a:schemeClr>
                </a:solidFill>
              </a:rPr>
              <a:t>Ensure alignment between standards for service delivery (consumer protection) and charges/tariffs and funding requirements.</a:t>
            </a:r>
          </a:p>
          <a:p>
            <a:pPr marL="2286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ZA" dirty="0">
              <a:solidFill>
                <a:schemeClr val="accent2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/>
              <a:pPr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763432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accent2">
                    <a:lumMod val="75000"/>
                  </a:schemeClr>
                </a:solidFill>
              </a:rPr>
              <a:t>Objectives of  ER (Cont)</a:t>
            </a:r>
            <a:r>
              <a:rPr lang="en-ZA" dirty="0" smtClean="0">
                <a:solidFill>
                  <a:srgbClr val="FF0000"/>
                </a:solidFill>
              </a:rPr>
              <a:t> </a:t>
            </a:r>
            <a:endParaRPr lang="en-ZA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pPr lvl="0"/>
            <a:r>
              <a:rPr lang="en-ZA" sz="2800" dirty="0" smtClean="0">
                <a:solidFill>
                  <a:schemeClr val="accent2">
                    <a:lumMod val="75000"/>
                  </a:schemeClr>
                </a:solidFill>
              </a:rPr>
              <a:t>Encourage appropriate investment (including extension of services).</a:t>
            </a:r>
          </a:p>
          <a:p>
            <a:pPr lvl="0"/>
            <a:r>
              <a:rPr lang="en-ZA" sz="2800" dirty="0" smtClean="0">
                <a:solidFill>
                  <a:schemeClr val="accent2">
                    <a:lumMod val="75000"/>
                  </a:schemeClr>
                </a:solidFill>
              </a:rPr>
              <a:t>Ensure the affordability of services to low income groups (social/equity objectives).</a:t>
            </a:r>
          </a:p>
          <a:p>
            <a:pPr lvl="0"/>
            <a:r>
              <a:rPr lang="en-ZA" sz="2800" dirty="0" smtClean="0">
                <a:solidFill>
                  <a:schemeClr val="accent2">
                    <a:lumMod val="75000"/>
                  </a:schemeClr>
                </a:solidFill>
              </a:rPr>
              <a:t>Provide dispute resolution mechanisms.</a:t>
            </a:r>
          </a:p>
          <a:p>
            <a:pPr marL="2286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en-ZA" dirty="0" smtClean="0">
              <a:solidFill>
                <a:schemeClr val="accent2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/>
              <a:pPr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763432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Definition of ER </a:t>
            </a:r>
            <a:endParaRPr lang="en-ZA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pPr marL="2286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ZA" b="1" i="1" dirty="0">
                <a:latin typeface="Calibri"/>
                <a:ea typeface="Calibri"/>
                <a:cs typeface="Times New Roman"/>
              </a:rPr>
              <a:t>“setting the rules to control, monitor, enforce and/or change  tariffs/charges, tariff/charge determination structures and service standards for the water sector whilst recognising and supporting government policy and  broader social, environmental and economic imperatives” </a:t>
            </a:r>
            <a:endParaRPr lang="en-ZA" dirty="0">
              <a:latin typeface="Calibri"/>
              <a:ea typeface="Calibri"/>
              <a:cs typeface="Times New Roman"/>
            </a:endParaRP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/>
              <a:pPr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763432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ER Scope </a:t>
            </a:r>
            <a:r>
              <a:rPr lang="en-ZA" dirty="0" smtClean="0"/>
              <a:t>(</a:t>
            </a:r>
            <a:r>
              <a:rPr lang="en-ZA" dirty="0"/>
              <a:t>Cont.)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>
            <a:normAutofit/>
          </a:bodyPr>
          <a:lstStyle/>
          <a:p>
            <a:r>
              <a:rPr lang="en-ZA" dirty="0" smtClean="0"/>
              <a:t>Where DWA, TCTA, WBs or CMAs are setting charges, the ER can </a:t>
            </a:r>
            <a:r>
              <a:rPr lang="en-ZA" b="1" i="1" dirty="0" smtClean="0"/>
              <a:t>determine  </a:t>
            </a:r>
            <a:r>
              <a:rPr lang="en-ZA" dirty="0" smtClean="0"/>
              <a:t>what those charges should be</a:t>
            </a:r>
          </a:p>
          <a:p>
            <a:r>
              <a:rPr lang="en-ZA" dirty="0" smtClean="0"/>
              <a:t>Where municipalities (WSA) are setting tariffs, the role of the ER is </a:t>
            </a:r>
            <a:r>
              <a:rPr lang="en-ZA" dirty="0" smtClean="0">
                <a:solidFill>
                  <a:schemeClr val="accent2">
                    <a:lumMod val="75000"/>
                  </a:schemeClr>
                </a:solidFill>
              </a:rPr>
              <a:t>limited to setting norms and standards for tariff determination and service standards</a:t>
            </a:r>
          </a:p>
          <a:p>
            <a:pPr lvl="1"/>
            <a:endParaRPr lang="en-ZA" dirty="0"/>
          </a:p>
          <a:p>
            <a:pPr lvl="1"/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/>
              <a:pPr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092216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Functions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7A9F-7119-48DE-97F1-9B8003F793FE}" type="slidenum">
              <a:rPr lang="en-ZA" smtClean="0"/>
              <a:pPr/>
              <a:t>9</a:t>
            </a:fld>
            <a:endParaRPr lang="en-ZA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A" dirty="0" smtClean="0"/>
          </a:p>
          <a:p>
            <a:endParaRPr lang="en-ZA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451201"/>
              </p:ext>
            </p:extLst>
          </p:nvPr>
        </p:nvGraphicFramePr>
        <p:xfrm>
          <a:off x="611560" y="1700808"/>
          <a:ext cx="8064895" cy="3950208"/>
        </p:xfrm>
        <a:graphic>
          <a:graphicData uri="http://schemas.openxmlformats.org/drawingml/2006/table">
            <a:tbl>
              <a:tblPr firstRow="1" firstCol="1" bandRow="1"/>
              <a:tblGrid>
                <a:gridCol w="2191327"/>
                <a:gridCol w="2191327"/>
                <a:gridCol w="1899150"/>
                <a:gridCol w="1783091"/>
              </a:tblGrid>
              <a:tr h="5029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Calibri"/>
                          <a:cs typeface="FuturaBT-Bold"/>
                        </a:rPr>
                        <a:t>Regulatory   scope</a:t>
                      </a:r>
                      <a:endParaRPr lang="en-Z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>
                          <a:solidFill>
                            <a:srgbClr val="231F20"/>
                          </a:solidFill>
                          <a:effectLst/>
                          <a:latin typeface="Calibri"/>
                          <a:ea typeface="Calibri"/>
                          <a:cs typeface="FuturaBT-Bold"/>
                        </a:rPr>
                        <a:t>Regulatory  function/s</a:t>
                      </a:r>
                      <a:endParaRPr lang="en-Z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>
                          <a:solidFill>
                            <a:srgbClr val="231F20"/>
                          </a:solidFill>
                          <a:effectLst/>
                          <a:latin typeface="Calibri"/>
                          <a:ea typeface="Calibri"/>
                          <a:cs typeface="FuturaBT-Bold"/>
                        </a:rPr>
                        <a:t> </a:t>
                      </a:r>
                      <a:endParaRPr lang="en-Z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>
                          <a:solidFill>
                            <a:srgbClr val="231F20"/>
                          </a:solidFill>
                          <a:effectLst/>
                          <a:latin typeface="Calibri"/>
                          <a:ea typeface="Calibri"/>
                          <a:cs typeface="FuturaBT-Bold"/>
                        </a:rPr>
                        <a:t>Regulatory objective</a:t>
                      </a:r>
                      <a:endParaRPr lang="en-Z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Calibri"/>
                          <a:cs typeface="FuturaBT-Bold"/>
                        </a:rPr>
                        <a:t>Regulatory inter-dependencies</a:t>
                      </a:r>
                      <a:endParaRPr lang="en-Z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56018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Water resource management charges - DWA/CMAs</a:t>
                      </a:r>
                      <a:endParaRPr lang="en-Z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Set rules for raw water management charges determination.</a:t>
                      </a:r>
                      <a:endParaRPr lang="en-ZA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ZA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Approve raw water management  charges.</a:t>
                      </a:r>
                      <a:endParaRPr lang="en-ZA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Ensure reasonable charges to achieve catchment objectives.</a:t>
                      </a:r>
                      <a:endParaRPr lang="en-ZA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Environmental / social (CMS)</a:t>
                      </a:r>
                      <a:endParaRPr lang="en-Z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018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Ensure financial sustainability of WM institutions.</a:t>
                      </a:r>
                      <a:endParaRPr lang="en-ZA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 </a:t>
                      </a:r>
                      <a:endParaRPr lang="en-Z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4421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Set special drought and seasonal tariffs</a:t>
                      </a:r>
                      <a:endParaRPr lang="en-Z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Water conservation and demand management</a:t>
                      </a:r>
                      <a:endParaRPr lang="en-Z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Environmental/social</a:t>
                      </a:r>
                      <a:endParaRPr lang="en-Z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54421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Dispute resolution/ Regulatory review regarding charges</a:t>
                      </a:r>
                      <a:endParaRPr lang="en-Z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Deal with disputes/appeals.</a:t>
                      </a:r>
                      <a:endParaRPr lang="en-Z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PGothic"/>
                          <a:cs typeface="Arial"/>
                        </a:rPr>
                        <a:t>Contractual/legal</a:t>
                      </a:r>
                      <a:endParaRPr lang="en-Z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767001"/>
      </p:ext>
    </p:extLst>
  </p:cSld>
  <p:clrMapOvr>
    <a:masterClrMapping/>
  </p:clrMapOvr>
</p:sld>
</file>

<file path=ppt/theme/theme1.xml><?xml version="1.0" encoding="utf-8"?>
<a:theme xmlns:a="http://schemas.openxmlformats.org/drawingml/2006/main" name="DWAF PPT template">
  <a:themeElements>
    <a:clrScheme name="DWAF PP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WAF PPT template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/>
            </a:gs>
            <a:gs pos="100000">
              <a:schemeClr val="bg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1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9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/>
            </a:gs>
            <a:gs pos="100000">
              <a:schemeClr val="bg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1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95" charset="0"/>
          </a:defRPr>
        </a:defPPr>
      </a:lstStyle>
    </a:lnDef>
  </a:objectDefaults>
  <a:extraClrSchemeLst>
    <a:extraClrScheme>
      <a:clrScheme name="DWAF PP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WAF PPT template">
  <a:themeElements>
    <a:clrScheme name="DWAF PP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WAF PPT template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/>
            </a:gs>
            <a:gs pos="100000">
              <a:schemeClr val="bg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1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9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/>
            </a:gs>
            <a:gs pos="100000">
              <a:schemeClr val="bg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1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95" charset="0"/>
          </a:defRPr>
        </a:defPPr>
      </a:lstStyle>
    </a:lnDef>
  </a:objectDefaults>
  <a:extraClrSchemeLst>
    <a:extraClrScheme>
      <a:clrScheme name="DWAF PP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WAF PPT template">
  <a:themeElements>
    <a:clrScheme name="DWAF PP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WAF PPT template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/>
            </a:gs>
            <a:gs pos="100000">
              <a:schemeClr val="bg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1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9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/>
            </a:gs>
            <a:gs pos="100000">
              <a:schemeClr val="bg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1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95" charset="0"/>
          </a:defRPr>
        </a:defPPr>
      </a:lstStyle>
    </a:lnDef>
  </a:objectDefaults>
  <a:extraClrSchemeLst>
    <a:extraClrScheme>
      <a:clrScheme name="DWAF PP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2744</TotalTime>
  <Words>2483</Words>
  <Application>Microsoft Office PowerPoint</Application>
  <PresentationFormat>On-screen Show (4:3)</PresentationFormat>
  <Paragraphs>649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DWAF PPT template</vt:lpstr>
      <vt:lpstr>1_DWAF PPT template</vt:lpstr>
      <vt:lpstr>2_DWAF PPT template</vt:lpstr>
      <vt:lpstr>Economic Regulator: Options and Models Report</vt:lpstr>
      <vt:lpstr>Why is stronger Economic regulation needed?</vt:lpstr>
      <vt:lpstr>Why stronger ER is needed?</vt:lpstr>
      <vt:lpstr>Why stronger ER is needed</vt:lpstr>
      <vt:lpstr>Objectives of  of ER </vt:lpstr>
      <vt:lpstr>Objectives of  ER (Cont) </vt:lpstr>
      <vt:lpstr>Definition of ER </vt:lpstr>
      <vt:lpstr>ER Scope (Cont.)</vt:lpstr>
      <vt:lpstr>Functions</vt:lpstr>
      <vt:lpstr>Functions (cont.)</vt:lpstr>
      <vt:lpstr>Functions (cont.)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Corporate Forms</vt:lpstr>
      <vt:lpstr>PowerPoint Presentation</vt:lpstr>
      <vt:lpstr>Organisational Design</vt:lpstr>
      <vt:lpstr>PowerPoint Presentation</vt:lpstr>
      <vt:lpstr>Organisational Design</vt:lpstr>
      <vt:lpstr>Cost of Economic Regulator</vt:lpstr>
      <vt:lpstr>Cost of Economic Regulator</vt:lpstr>
      <vt:lpstr>Cost of Economic Regulation </vt:lpstr>
      <vt:lpstr>Cost of Economic Regulation</vt:lpstr>
      <vt:lpstr>Cost of Economic Regulator</vt:lpstr>
      <vt:lpstr>Sources of Revenue</vt:lpstr>
      <vt:lpstr>Sources of Revenue</vt:lpstr>
      <vt:lpstr>Sources of Revenue</vt:lpstr>
      <vt:lpstr>Sources of Revenue</vt:lpstr>
      <vt:lpstr>Summary Recommendations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Regulator: Options and Models Report</dc:title>
  <dc:creator>Adelaide Cupido</dc:creator>
  <cp:lastModifiedBy>Adelaide Cupido</cp:lastModifiedBy>
  <cp:revision>135</cp:revision>
  <dcterms:created xsi:type="dcterms:W3CDTF">2013-01-30T08:12:47Z</dcterms:created>
  <dcterms:modified xsi:type="dcterms:W3CDTF">2013-05-15T10:35:17Z</dcterms:modified>
</cp:coreProperties>
</file>